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336" r:id="rId2"/>
    <p:sldId id="402" r:id="rId3"/>
    <p:sldId id="406" r:id="rId4"/>
    <p:sldId id="411" r:id="rId5"/>
    <p:sldId id="412" r:id="rId6"/>
    <p:sldId id="420" r:id="rId7"/>
    <p:sldId id="414" r:id="rId8"/>
    <p:sldId id="413" r:id="rId9"/>
    <p:sldId id="421" r:id="rId10"/>
    <p:sldId id="415" r:id="rId11"/>
    <p:sldId id="419" r:id="rId12"/>
    <p:sldId id="418" r:id="rId13"/>
    <p:sldId id="410" r:id="rId14"/>
    <p:sldId id="422" r:id="rId15"/>
    <p:sldId id="408" r:id="rId16"/>
    <p:sldId id="423" r:id="rId17"/>
    <p:sldId id="318" r:id="rId1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2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3165" autoAdjust="0"/>
  </p:normalViewPr>
  <p:slideViewPr>
    <p:cSldViewPr>
      <p:cViewPr varScale="1">
        <p:scale>
          <a:sx n="110" d="100"/>
          <a:sy n="110" d="100"/>
        </p:scale>
        <p:origin x="8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798FD-9B3D-40BA-B24B-D778ED28E639}" type="datetimeFigureOut">
              <a:rPr lang="en-US" smtClean="0"/>
              <a:t>1/20/2022</a:t>
            </a:fld>
            <a:endParaRPr lang="en-US"/>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6CA00-ED0E-40C1-BC23-C837D58F2E75}" type="slidenum">
              <a:rPr lang="en-US" smtClean="0"/>
              <a:t>‹#›</a:t>
            </a:fld>
            <a:endParaRPr lang="en-US"/>
          </a:p>
        </p:txBody>
      </p:sp>
    </p:spTree>
    <p:extLst>
      <p:ext uri="{BB962C8B-B14F-4D97-AF65-F5344CB8AC3E}">
        <p14:creationId xmlns:p14="http://schemas.microsoft.com/office/powerpoint/2010/main" val="273011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endParaRPr lang="en-US"/>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a:p>
        </p:txBody>
      </p:sp>
      <p:sp>
        <p:nvSpPr>
          <p:cNvPr id="4" name="Platshållare för datum 3"/>
          <p:cNvSpPr>
            <a:spLocks noGrp="1"/>
          </p:cNvSpPr>
          <p:nvPr>
            <p:ph type="dt" sz="half" idx="10"/>
          </p:nvPr>
        </p:nvSpPr>
        <p:spPr>
          <a:xfrm>
            <a:off x="251520" y="6381328"/>
            <a:ext cx="2133600" cy="365125"/>
          </a:xfrm>
        </p:spPr>
        <p:txBody>
          <a:bodyPr/>
          <a:lstStyle/>
          <a:p>
            <a:r>
              <a:rPr lang="sv-SE"/>
              <a:t>2021-11-23</a:t>
            </a:r>
            <a:endParaRPr lang="en-US"/>
          </a:p>
        </p:txBody>
      </p:sp>
      <p:sp>
        <p:nvSpPr>
          <p:cNvPr id="6" name="Platshållare för bildnummer 5"/>
          <p:cNvSpPr>
            <a:spLocks noGrp="1"/>
          </p:cNvSpPr>
          <p:nvPr>
            <p:ph type="sldNum" sz="quarter" idx="12"/>
          </p:nvPr>
        </p:nvSpPr>
        <p:spPr/>
        <p:txBody>
          <a:bodyPr/>
          <a:lstStyle/>
          <a:p>
            <a:fld id="{6D66276F-A25F-482E-92BD-7AD62CE099AD}" type="slidenum">
              <a:rPr lang="en-US" smtClean="0"/>
              <a:t>‹#›</a:t>
            </a:fld>
            <a:endParaRPr lang="en-US"/>
          </a:p>
        </p:txBody>
      </p:sp>
    </p:spTree>
    <p:extLst>
      <p:ext uri="{BB962C8B-B14F-4D97-AF65-F5344CB8AC3E}">
        <p14:creationId xmlns:p14="http://schemas.microsoft.com/office/powerpoint/2010/main" val="50750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a:xfrm>
            <a:off x="467544" y="6381328"/>
            <a:ext cx="2133600" cy="365125"/>
          </a:xfrm>
        </p:spPr>
        <p:txBody>
          <a:bodyPr/>
          <a:lstStyle/>
          <a:p>
            <a:r>
              <a:rPr lang="sv-SE"/>
              <a:t>2021-11-23</a:t>
            </a:r>
            <a:endParaRPr lang="en-US"/>
          </a:p>
        </p:txBody>
      </p:sp>
      <p:sp>
        <p:nvSpPr>
          <p:cNvPr id="6" name="Platshållare för bildnummer 5"/>
          <p:cNvSpPr>
            <a:spLocks noGrp="1"/>
          </p:cNvSpPr>
          <p:nvPr>
            <p:ph type="sldNum" sz="quarter" idx="12"/>
          </p:nvPr>
        </p:nvSpPr>
        <p:spPr/>
        <p:txBody>
          <a:bodyPr/>
          <a:lstStyle/>
          <a:p>
            <a:fld id="{6D66276F-A25F-482E-92BD-7AD62CE099AD}" type="slidenum">
              <a:rPr lang="en-US" smtClean="0"/>
              <a:t>‹#›</a:t>
            </a:fld>
            <a:endParaRPr lang="en-US"/>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1" name="Rektangel 10">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330454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a:xfrm>
            <a:off x="467544" y="6381328"/>
            <a:ext cx="2133600" cy="365125"/>
          </a:xfrm>
        </p:spPr>
        <p:txBody>
          <a:bodyPr/>
          <a:lstStyle/>
          <a:p>
            <a:r>
              <a:rPr lang="sv-SE"/>
              <a:t>2021-11-23</a:t>
            </a:r>
            <a:endParaRPr lang="en-US"/>
          </a:p>
        </p:txBody>
      </p:sp>
      <p:sp>
        <p:nvSpPr>
          <p:cNvPr id="6" name="Platshållare för bildnummer 5"/>
          <p:cNvSpPr>
            <a:spLocks noGrp="1"/>
          </p:cNvSpPr>
          <p:nvPr>
            <p:ph type="sldNum" sz="quarter" idx="12"/>
          </p:nvPr>
        </p:nvSpPr>
        <p:spPr/>
        <p:txBody>
          <a:bodyPr/>
          <a:lstStyle/>
          <a:p>
            <a:fld id="{6D66276F-A25F-482E-92BD-7AD62CE099AD}" type="slidenum">
              <a:rPr lang="en-US" smtClean="0"/>
              <a:t>‹#›</a:t>
            </a:fld>
            <a:endParaRPr lang="en-US"/>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1" name="Rektangel 10">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341617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a:xfrm>
            <a:off x="467544" y="6381328"/>
            <a:ext cx="2133600" cy="365125"/>
          </a:xfrm>
        </p:spPr>
        <p:txBody>
          <a:bodyPr/>
          <a:lstStyle/>
          <a:p>
            <a:r>
              <a:rPr lang="sv-SE"/>
              <a:t>2021-11-23</a:t>
            </a:r>
            <a:endParaRPr lang="en-US"/>
          </a:p>
        </p:txBody>
      </p:sp>
      <p:sp>
        <p:nvSpPr>
          <p:cNvPr id="6" name="Platshållare för bildnummer 5"/>
          <p:cNvSpPr>
            <a:spLocks noGrp="1"/>
          </p:cNvSpPr>
          <p:nvPr>
            <p:ph type="sldNum" sz="quarter" idx="12"/>
          </p:nvPr>
        </p:nvSpPr>
        <p:spPr/>
        <p:txBody>
          <a:bodyPr/>
          <a:lstStyle/>
          <a:p>
            <a:fld id="{6D66276F-A25F-482E-92BD-7AD62CE099AD}" type="slidenum">
              <a:rPr lang="en-US" smtClean="0"/>
              <a:t>‹#›</a:t>
            </a:fld>
            <a:endParaRPr lang="en-US"/>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8" name="Rektangel 7">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250662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755576" y="6381328"/>
            <a:ext cx="2133600" cy="365125"/>
          </a:xfrm>
        </p:spPr>
        <p:txBody>
          <a:bodyPr/>
          <a:lstStyle/>
          <a:p>
            <a:r>
              <a:rPr lang="sv-SE"/>
              <a:t>2021-11-23</a:t>
            </a:r>
            <a:endParaRPr lang="en-US"/>
          </a:p>
        </p:txBody>
      </p:sp>
      <p:sp>
        <p:nvSpPr>
          <p:cNvPr id="6" name="Platshållare för bildnummer 5"/>
          <p:cNvSpPr>
            <a:spLocks noGrp="1"/>
          </p:cNvSpPr>
          <p:nvPr>
            <p:ph type="sldNum" sz="quarter" idx="12"/>
          </p:nvPr>
        </p:nvSpPr>
        <p:spPr/>
        <p:txBody>
          <a:bodyPr/>
          <a:lstStyle/>
          <a:p>
            <a:fld id="{6D66276F-A25F-482E-92BD-7AD62CE099AD}" type="slidenum">
              <a:rPr lang="en-US" smtClean="0"/>
              <a:t>‹#›</a:t>
            </a:fld>
            <a:endParaRPr lang="en-US"/>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1" name="Rektangel 10">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2365947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p:cNvSpPr>
            <a:spLocks noGrp="1"/>
          </p:cNvSpPr>
          <p:nvPr>
            <p:ph type="dt" sz="half" idx="10"/>
          </p:nvPr>
        </p:nvSpPr>
        <p:spPr>
          <a:xfrm>
            <a:off x="467544" y="6381328"/>
            <a:ext cx="2133600" cy="365125"/>
          </a:xfrm>
        </p:spPr>
        <p:txBody>
          <a:bodyPr/>
          <a:lstStyle/>
          <a:p>
            <a:r>
              <a:rPr lang="sv-SE"/>
              <a:t>2021-11-23</a:t>
            </a:r>
            <a:endParaRPr lang="en-US"/>
          </a:p>
        </p:txBody>
      </p:sp>
      <p:sp>
        <p:nvSpPr>
          <p:cNvPr id="7" name="Platshållare för bildnummer 6"/>
          <p:cNvSpPr>
            <a:spLocks noGrp="1"/>
          </p:cNvSpPr>
          <p:nvPr>
            <p:ph type="sldNum" sz="quarter" idx="12"/>
          </p:nvPr>
        </p:nvSpPr>
        <p:spPr/>
        <p:txBody>
          <a:bodyPr/>
          <a:lstStyle/>
          <a:p>
            <a:fld id="{6D66276F-A25F-482E-92BD-7AD62CE099AD}" type="slidenum">
              <a:rPr lang="en-US" smtClean="0"/>
              <a:t>‹#›</a:t>
            </a:fld>
            <a:endParaRPr lang="en-US"/>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2" name="Rektangel 11">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1180185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endParaRPr lang="en-US"/>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p:cNvSpPr>
            <a:spLocks noGrp="1"/>
          </p:cNvSpPr>
          <p:nvPr>
            <p:ph type="dt" sz="half" idx="10"/>
          </p:nvPr>
        </p:nvSpPr>
        <p:spPr>
          <a:xfrm>
            <a:off x="467544" y="6381328"/>
            <a:ext cx="2133600" cy="365125"/>
          </a:xfrm>
        </p:spPr>
        <p:txBody>
          <a:bodyPr/>
          <a:lstStyle/>
          <a:p>
            <a:r>
              <a:rPr lang="sv-SE"/>
              <a:t>2021-11-23</a:t>
            </a:r>
            <a:endParaRPr lang="en-US"/>
          </a:p>
        </p:txBody>
      </p:sp>
      <p:sp>
        <p:nvSpPr>
          <p:cNvPr id="9" name="Platshållare för bildnummer 8"/>
          <p:cNvSpPr>
            <a:spLocks noGrp="1"/>
          </p:cNvSpPr>
          <p:nvPr>
            <p:ph type="sldNum" sz="quarter" idx="12"/>
          </p:nvPr>
        </p:nvSpPr>
        <p:spPr/>
        <p:txBody>
          <a:bodyPr/>
          <a:lstStyle/>
          <a:p>
            <a:fld id="{6D66276F-A25F-482E-92BD-7AD62CE099AD}" type="slidenum">
              <a:rPr lang="en-US" smtClean="0"/>
              <a:t>‹#›</a:t>
            </a:fld>
            <a:endParaRPr lang="en-US"/>
          </a:p>
        </p:txBody>
      </p:sp>
      <p:pic>
        <p:nvPicPr>
          <p:cNvPr id="13" name="Bildobjekt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4" name="Rektangel 13">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22820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datum 2"/>
          <p:cNvSpPr>
            <a:spLocks noGrp="1"/>
          </p:cNvSpPr>
          <p:nvPr>
            <p:ph type="dt" sz="half" idx="10"/>
          </p:nvPr>
        </p:nvSpPr>
        <p:spPr>
          <a:xfrm>
            <a:off x="539552" y="6381328"/>
            <a:ext cx="2133600" cy="365125"/>
          </a:xfrm>
        </p:spPr>
        <p:txBody>
          <a:bodyPr/>
          <a:lstStyle/>
          <a:p>
            <a:r>
              <a:rPr lang="sv-SE"/>
              <a:t>2021-11-23</a:t>
            </a:r>
            <a:endParaRPr lang="en-US"/>
          </a:p>
        </p:txBody>
      </p:sp>
      <p:sp>
        <p:nvSpPr>
          <p:cNvPr id="5" name="Platshållare för bildnummer 4"/>
          <p:cNvSpPr>
            <a:spLocks noGrp="1"/>
          </p:cNvSpPr>
          <p:nvPr>
            <p:ph type="sldNum" sz="quarter" idx="12"/>
          </p:nvPr>
        </p:nvSpPr>
        <p:spPr/>
        <p:txBody>
          <a:bodyPr/>
          <a:lstStyle/>
          <a:p>
            <a:fld id="{6D66276F-A25F-482E-92BD-7AD62CE099AD}" type="slidenum">
              <a:rPr lang="en-US" smtClean="0"/>
              <a:t>‹#›</a:t>
            </a:fld>
            <a:endParaRPr lang="en-US"/>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0" name="Rektangel 9">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77773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611560" y="6381328"/>
            <a:ext cx="2133600" cy="365125"/>
          </a:xfrm>
        </p:spPr>
        <p:txBody>
          <a:bodyPr/>
          <a:lstStyle/>
          <a:p>
            <a:r>
              <a:rPr lang="sv-SE"/>
              <a:t>2021-11-23</a:t>
            </a:r>
            <a:endParaRPr lang="en-US"/>
          </a:p>
        </p:txBody>
      </p:sp>
      <p:sp>
        <p:nvSpPr>
          <p:cNvPr id="4" name="Platshållare för bildnummer 3"/>
          <p:cNvSpPr>
            <a:spLocks noGrp="1"/>
          </p:cNvSpPr>
          <p:nvPr>
            <p:ph type="sldNum" sz="quarter" idx="12"/>
          </p:nvPr>
        </p:nvSpPr>
        <p:spPr/>
        <p:txBody>
          <a:bodyPr/>
          <a:lstStyle/>
          <a:p>
            <a:fld id="{6D66276F-A25F-482E-92BD-7AD62CE099AD}" type="slidenum">
              <a:rPr lang="en-US" smtClean="0"/>
              <a:t>‹#›</a:t>
            </a:fld>
            <a:endParaRPr lang="en-US"/>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9" name="Rektangel 8">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201925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endParaRPr lang="en-US"/>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2021-11-23</a:t>
            </a:r>
            <a:endParaRPr lang="en-US"/>
          </a:p>
        </p:txBody>
      </p:sp>
      <p:sp>
        <p:nvSpPr>
          <p:cNvPr id="7" name="Platshållare för bildnummer 6"/>
          <p:cNvSpPr>
            <a:spLocks noGrp="1"/>
          </p:cNvSpPr>
          <p:nvPr>
            <p:ph type="sldNum" sz="quarter" idx="12"/>
          </p:nvPr>
        </p:nvSpPr>
        <p:spPr/>
        <p:txBody>
          <a:bodyPr/>
          <a:lstStyle/>
          <a:p>
            <a:fld id="{6D66276F-A25F-482E-92BD-7AD62CE099AD}" type="slidenum">
              <a:rPr lang="en-US" smtClean="0"/>
              <a:t>‹#›</a:t>
            </a:fld>
            <a:endParaRPr lang="en-US"/>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2" name="Rektangel 11">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40972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endParaRPr lang="en-US"/>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2021-11-23</a:t>
            </a:r>
            <a:endParaRPr lang="en-US"/>
          </a:p>
        </p:txBody>
      </p:sp>
      <p:sp>
        <p:nvSpPr>
          <p:cNvPr id="7" name="Platshållare för bildnummer 6"/>
          <p:cNvSpPr>
            <a:spLocks noGrp="1"/>
          </p:cNvSpPr>
          <p:nvPr>
            <p:ph type="sldNum" sz="quarter" idx="12"/>
          </p:nvPr>
        </p:nvSpPr>
        <p:spPr/>
        <p:txBody>
          <a:bodyPr/>
          <a:lstStyle/>
          <a:p>
            <a:fld id="{6D66276F-A25F-482E-92BD-7AD62CE099AD}" type="slidenum">
              <a:rPr lang="en-US" smtClean="0"/>
              <a:t>‹#›</a:t>
            </a:fld>
            <a:endParaRPr lang="en-US"/>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75" y="116632"/>
            <a:ext cx="1920553" cy="283825"/>
          </a:xfrm>
          <a:prstGeom prst="rect">
            <a:avLst/>
          </a:prstGeom>
        </p:spPr>
      </p:pic>
      <p:sp>
        <p:nvSpPr>
          <p:cNvPr id="12" name="Rektangel 11">
            <a:extLst>
              <a:ext uri="{FF2B5EF4-FFF2-40B4-BE49-F238E27FC236}">
                <a16:creationId xmlns:a16="http://schemas.microsoft.com/office/drawing/2014/main" id="{7DEEF477-5588-4252-9F2A-16169BBEA3D3}"/>
              </a:ext>
            </a:extLst>
          </p:cNvPr>
          <p:cNvSpPr/>
          <p:nvPr userDrawn="1"/>
        </p:nvSpPr>
        <p:spPr>
          <a:xfrm>
            <a:off x="91530" y="409450"/>
            <a:ext cx="5868143" cy="255839"/>
          </a:xfrm>
          <a:prstGeom prst="rect">
            <a:avLst/>
          </a:prstGeom>
        </p:spPr>
        <p:txBody>
          <a:bodyPr wrap="square">
            <a:spAutoFit/>
          </a:bodyPr>
          <a:lstStyle/>
          <a:p>
            <a:pPr>
              <a:lnSpc>
                <a:spcPts val="1200"/>
              </a:lnSpc>
              <a:spcAft>
                <a:spcPts val="0"/>
              </a:spcAft>
            </a:pPr>
            <a:r>
              <a:rPr lang="sv-SE" sz="1200" dirty="0">
                <a:latin typeface="Calibri" panose="020F0502020204030204" pitchFamily="34" charset="0"/>
                <a:ea typeface="Times New Roman" panose="02020603050405020304" pitchFamily="18" charset="0"/>
                <a:cs typeface="Times New Roman" panose="02020603050405020304" pitchFamily="18" charset="0"/>
              </a:rPr>
              <a:t>Föreningen för samverkan mellan byggsektorn och högskolorna</a:t>
            </a:r>
          </a:p>
        </p:txBody>
      </p:sp>
    </p:spTree>
    <p:extLst>
      <p:ext uri="{BB962C8B-B14F-4D97-AF65-F5344CB8AC3E}">
        <p14:creationId xmlns:p14="http://schemas.microsoft.com/office/powerpoint/2010/main" val="113889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datum 3"/>
          <p:cNvSpPr>
            <a:spLocks noGrp="1"/>
          </p:cNvSpPr>
          <p:nvPr>
            <p:ph type="dt" sz="half" idx="2"/>
          </p:nvPr>
        </p:nvSpPr>
        <p:spPr>
          <a:xfrm>
            <a:off x="3419872" y="6381328"/>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Palatino Linotype" panose="02040502050505030304" pitchFamily="18" charset="0"/>
              </a:defRPr>
            </a:lvl1pPr>
          </a:lstStyle>
          <a:p>
            <a:r>
              <a:rPr lang="sv-SE"/>
              <a:t>2021-11-23</a:t>
            </a:r>
            <a:endParaRPr lang="en-US"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tint val="75000"/>
                  </a:schemeClr>
                </a:solidFill>
                <a:latin typeface="Palatino Linotype" panose="02040502050505030304" pitchFamily="18" charset="0"/>
              </a:defRPr>
            </a:lvl1pPr>
          </a:lstStyle>
          <a:p>
            <a:fld id="{6D66276F-A25F-482E-92BD-7AD62CE099AD}" type="slidenum">
              <a:rPr lang="en-US" smtClean="0"/>
              <a:pPr/>
              <a:t>‹#›</a:t>
            </a:fld>
            <a:endParaRPr lang="en-US" dirty="0"/>
          </a:p>
        </p:txBody>
      </p:sp>
    </p:spTree>
    <p:extLst>
      <p:ext uri="{BB962C8B-B14F-4D97-AF65-F5344CB8AC3E}">
        <p14:creationId xmlns:p14="http://schemas.microsoft.com/office/powerpoint/2010/main" val="2900135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Palatino Linotype" panose="0204050205050503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467544" y="3573016"/>
            <a:ext cx="8280920" cy="2065784"/>
          </a:xfrm>
        </p:spPr>
        <p:txBody>
          <a:bodyPr>
            <a:normAutofit fontScale="92500" lnSpcReduction="10000"/>
          </a:bodyPr>
          <a:lstStyle/>
          <a:p>
            <a:endParaRPr lang="sv-SE" sz="1200" dirty="0">
              <a:solidFill>
                <a:schemeClr val="tx1"/>
              </a:solidFill>
            </a:endParaRPr>
          </a:p>
          <a:p>
            <a:r>
              <a:rPr lang="sv-SE" dirty="0">
                <a:solidFill>
                  <a:schemeClr val="tx1"/>
                </a:solidFill>
              </a:rPr>
              <a:t>Dialogmöte 4 mellan näringsliv och akademi</a:t>
            </a:r>
          </a:p>
          <a:p>
            <a:r>
              <a:rPr lang="sv-SE" sz="2400" dirty="0">
                <a:solidFill>
                  <a:schemeClr val="tx1"/>
                </a:solidFill>
              </a:rPr>
              <a:t>Malmö 2021-11-23</a:t>
            </a:r>
          </a:p>
          <a:p>
            <a:endParaRPr lang="sv-SE" sz="2400" dirty="0">
              <a:solidFill>
                <a:schemeClr val="tx1"/>
              </a:solidFill>
            </a:endParaRPr>
          </a:p>
          <a:p>
            <a:r>
              <a:rPr lang="sv-SE" dirty="0">
                <a:solidFill>
                  <a:schemeClr val="tx1"/>
                </a:solidFill>
              </a:rPr>
              <a:t>RESULTAT</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060848"/>
            <a:ext cx="6516216" cy="954031"/>
          </a:xfrm>
          <a:prstGeom prst="rect">
            <a:avLst/>
          </a:prstGeom>
        </p:spPr>
      </p:pic>
    </p:spTree>
    <p:extLst>
      <p:ext uri="{BB962C8B-B14F-4D97-AF65-F5344CB8AC3E}">
        <p14:creationId xmlns:p14="http://schemas.microsoft.com/office/powerpoint/2010/main" val="361442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792089"/>
          </a:xfrm>
        </p:spPr>
        <p:txBody>
          <a:bodyPr>
            <a:normAutofit/>
          </a:bodyPr>
          <a:lstStyle/>
          <a:p>
            <a:r>
              <a:rPr lang="sv-SE" sz="2800" dirty="0"/>
              <a:t>Insatser inom olika områden (Fritextsvar)</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10" name="Platshållare för innehåll 9">
            <a:extLst>
              <a:ext uri="{FF2B5EF4-FFF2-40B4-BE49-F238E27FC236}">
                <a16:creationId xmlns:a16="http://schemas.microsoft.com/office/drawing/2014/main" id="{B1B37DD5-8DAE-4F2C-8732-755F75CDA764}"/>
              </a:ext>
            </a:extLst>
          </p:cNvPr>
          <p:cNvSpPr>
            <a:spLocks noGrp="1"/>
          </p:cNvSpPr>
          <p:nvPr>
            <p:ph idx="1"/>
          </p:nvPr>
        </p:nvSpPr>
        <p:spPr>
          <a:xfrm>
            <a:off x="467544" y="1340768"/>
            <a:ext cx="8229600" cy="4525963"/>
          </a:xfrm>
        </p:spPr>
        <p:txBody>
          <a:bodyPr>
            <a:noAutofit/>
          </a:bodyPr>
          <a:lstStyle/>
          <a:p>
            <a:pPr marL="171450" indent="-171450">
              <a:buFont typeface="Arial" panose="020B0604020202020204" pitchFamily="34" charset="0"/>
              <a:buChar char="•"/>
            </a:pPr>
            <a:r>
              <a:rPr lang="sv-SE" sz="1600" dirty="0"/>
              <a:t>Ekonomisk styrning, en hel del</a:t>
            </a:r>
          </a:p>
          <a:p>
            <a:pPr marL="171450" indent="-171450">
              <a:buFont typeface="Arial" panose="020B0604020202020204" pitchFamily="34" charset="0"/>
              <a:buChar char="•"/>
            </a:pPr>
            <a:r>
              <a:rPr lang="sv-SE" sz="1600" dirty="0"/>
              <a:t>Belysa hur olika färdigheter måste samverka. Belysa hur det fungerar i praktiken.</a:t>
            </a:r>
          </a:p>
          <a:p>
            <a:pPr marL="171450" indent="-171450">
              <a:buFont typeface="Arial" panose="020B0604020202020204" pitchFamily="34" charset="0"/>
              <a:buChar char="•"/>
            </a:pPr>
            <a:r>
              <a:rPr lang="sv-SE" sz="1600" dirty="0"/>
              <a:t>Ja det finns det säkert, men även om man kan bidra är det inte alltid rimligt. Det är inte näringslivet som håller i utbildningen. Det som är rimligt är att man ordnar praktikplatser och ev. gästföreläsning/studiebesök.</a:t>
            </a:r>
          </a:p>
          <a:p>
            <a:pPr marL="171450" indent="-171450">
              <a:buFont typeface="Arial" panose="020B0604020202020204" pitchFamily="34" charset="0"/>
              <a:buChar char="•"/>
            </a:pPr>
            <a:r>
              <a:rPr lang="sv-SE" sz="1600" dirty="0"/>
              <a:t>Det kan göra mycket nytta inom det mesta</a:t>
            </a:r>
          </a:p>
          <a:p>
            <a:pPr marL="171450" indent="-171450">
              <a:buFont typeface="Arial" panose="020B0604020202020204" pitchFamily="34" charset="0"/>
              <a:buChar char="•"/>
            </a:pPr>
            <a:r>
              <a:rPr lang="sv-SE" sz="1600" dirty="0"/>
              <a:t>Projektering: Att ge studenter möjlighet att få smaka på några av dem projekterings skede som finns i verklighets projektarbeten. Teknik och Naturvetenskap: må möjlighet att få träffa någon som visar hur nya tekniken användas i skarp läge.  </a:t>
            </a:r>
          </a:p>
          <a:p>
            <a:pPr marL="171450" indent="-171450">
              <a:buFont typeface="Arial" panose="020B0604020202020204" pitchFamily="34" charset="0"/>
              <a:buChar char="•"/>
            </a:pPr>
            <a:r>
              <a:rPr lang="sv-SE" sz="1600" dirty="0"/>
              <a:t>inköp och affärsjuridik (Mycket)</a:t>
            </a:r>
          </a:p>
          <a:p>
            <a:pPr marL="171450" indent="-171450">
              <a:buFont typeface="Arial" panose="020B0604020202020204" pitchFamily="34" charset="0"/>
              <a:buChar char="•"/>
            </a:pPr>
            <a:r>
              <a:rPr lang="sv-SE" sz="1600" dirty="0"/>
              <a:t>Vet ej</a:t>
            </a:r>
          </a:p>
          <a:p>
            <a:pPr marL="171450" indent="-171450">
              <a:buFont typeface="Arial" panose="020B0604020202020204" pitchFamily="34" charset="0"/>
              <a:buChar char="•"/>
            </a:pPr>
            <a:r>
              <a:rPr lang="sv-SE" sz="1600" dirty="0"/>
              <a:t>Praktikplatser </a:t>
            </a:r>
          </a:p>
        </p:txBody>
      </p:sp>
    </p:spTree>
    <p:extLst>
      <p:ext uri="{BB962C8B-B14F-4D97-AF65-F5344CB8AC3E}">
        <p14:creationId xmlns:p14="http://schemas.microsoft.com/office/powerpoint/2010/main" val="425729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8CA871-0A23-4097-9CD0-E9CBB965D920}"/>
              </a:ext>
            </a:extLst>
          </p:cNvPr>
          <p:cNvSpPr>
            <a:spLocks noGrp="1"/>
          </p:cNvSpPr>
          <p:nvPr>
            <p:ph type="title"/>
          </p:nvPr>
        </p:nvSpPr>
        <p:spPr>
          <a:xfrm>
            <a:off x="457200" y="620688"/>
            <a:ext cx="8229600" cy="796950"/>
          </a:xfrm>
        </p:spPr>
        <p:txBody>
          <a:bodyPr>
            <a:normAutofit fontScale="90000"/>
          </a:bodyPr>
          <a:lstStyle/>
          <a:p>
            <a:r>
              <a:rPr lang="en-GB" sz="3600" dirty="0" err="1"/>
              <a:t>Övriga</a:t>
            </a:r>
            <a:r>
              <a:rPr lang="en-GB" sz="3600" dirty="0"/>
              <a:t> </a:t>
            </a:r>
            <a:r>
              <a:rPr lang="en-GB" sz="3600" dirty="0" err="1"/>
              <a:t>fritextsvar</a:t>
            </a:r>
            <a:r>
              <a:rPr lang="en-GB" sz="3600" dirty="0"/>
              <a:t> i </a:t>
            </a:r>
            <a:r>
              <a:rPr lang="en-GB" sz="3600" dirty="0" err="1"/>
              <a:t>enkäten</a:t>
            </a:r>
            <a:r>
              <a:rPr lang="en-GB" sz="3600" dirty="0"/>
              <a:t> – </a:t>
            </a:r>
            <a:r>
              <a:rPr lang="en-GB" sz="3600" dirty="0" err="1"/>
              <a:t>mer</a:t>
            </a:r>
            <a:r>
              <a:rPr lang="en-GB" sz="3600" dirty="0"/>
              <a:t> om HUR</a:t>
            </a:r>
          </a:p>
        </p:txBody>
      </p:sp>
      <p:sp>
        <p:nvSpPr>
          <p:cNvPr id="3" name="Platshållare för innehåll 2">
            <a:extLst>
              <a:ext uri="{FF2B5EF4-FFF2-40B4-BE49-F238E27FC236}">
                <a16:creationId xmlns:a16="http://schemas.microsoft.com/office/drawing/2014/main" id="{C5FB51BB-1446-41C0-88B2-657BDA8F2C88}"/>
              </a:ext>
            </a:extLst>
          </p:cNvPr>
          <p:cNvSpPr>
            <a:spLocks noGrp="1"/>
          </p:cNvSpPr>
          <p:nvPr>
            <p:ph idx="1"/>
          </p:nvPr>
        </p:nvSpPr>
        <p:spPr/>
        <p:txBody>
          <a:bodyPr>
            <a:noAutofit/>
          </a:bodyPr>
          <a:lstStyle/>
          <a:p>
            <a:r>
              <a:rPr lang="sv-SE" sz="1600" dirty="0"/>
              <a:t>Just nu är social hållbarhet och perspektiv på detta något vi arbetar en del med - skulle vara intressant att få ett exempel på hur något byggföretag arbetar med dessa frågor.  </a:t>
            </a:r>
          </a:p>
          <a:p>
            <a:r>
              <a:rPr lang="sv-SE" sz="1600" dirty="0"/>
              <a:t>Jag vill att man skall poängtera hur viktiga projekterings kunskaper för en byggnadsingenjör att ha i sitt portfölj.</a:t>
            </a:r>
          </a:p>
          <a:p>
            <a:r>
              <a:rPr lang="sv-SE" sz="1600" dirty="0"/>
              <a:t>Samverkan med representanter från näringslivet brukar uppskattas mycket av en del studenter</a:t>
            </a:r>
          </a:p>
          <a:p>
            <a:r>
              <a:rPr lang="sv-SE" sz="1600" dirty="0"/>
              <a:t>Nej</a:t>
            </a:r>
          </a:p>
          <a:p>
            <a:r>
              <a:rPr lang="sv-SE" sz="1600" dirty="0"/>
              <a:t>Låt näringslivet använda universitet för deras verksamhetsutveckling och låt näringslivet bidra med hur teoretisk kunskap används i praktiken</a:t>
            </a:r>
          </a:p>
          <a:p>
            <a:r>
              <a:rPr lang="sv-SE" sz="1600" dirty="0"/>
              <a:t>Bra att detta startas igång.</a:t>
            </a:r>
          </a:p>
          <a:p>
            <a:r>
              <a:rPr lang="sv-SE" sz="1600" dirty="0"/>
              <a:t>En dialog bör förekomma tidigt då studenterna och även näringslivet har mycket att lära sig av varandra. Det känns annars som att framförallt byggsektorn är otroligt bakåtsträvande, medan studenterna vill inget hellre än att bygga för miljön.</a:t>
            </a:r>
          </a:p>
          <a:p>
            <a:endParaRPr lang="en-GB" dirty="0"/>
          </a:p>
        </p:txBody>
      </p:sp>
      <p:sp>
        <p:nvSpPr>
          <p:cNvPr id="4" name="Platshållare för datum 3">
            <a:extLst>
              <a:ext uri="{FF2B5EF4-FFF2-40B4-BE49-F238E27FC236}">
                <a16:creationId xmlns:a16="http://schemas.microsoft.com/office/drawing/2014/main" id="{2B83A234-7682-4C92-9265-0C8993A580E8}"/>
              </a:ext>
            </a:extLst>
          </p:cNvPr>
          <p:cNvSpPr>
            <a:spLocks noGrp="1"/>
          </p:cNvSpPr>
          <p:nvPr>
            <p:ph type="dt" sz="half" idx="10"/>
          </p:nvPr>
        </p:nvSpPr>
        <p:spPr/>
        <p:txBody>
          <a:bodyPr/>
          <a:lstStyle/>
          <a:p>
            <a:r>
              <a:rPr lang="sv-SE"/>
              <a:t>2021-11-23</a:t>
            </a:r>
            <a:endParaRPr lang="en-US"/>
          </a:p>
        </p:txBody>
      </p:sp>
    </p:spTree>
    <p:extLst>
      <p:ext uri="{BB962C8B-B14F-4D97-AF65-F5344CB8AC3E}">
        <p14:creationId xmlns:p14="http://schemas.microsoft.com/office/powerpoint/2010/main" val="357424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5360A4-73A7-4522-AEC0-D716376CAF0E}"/>
              </a:ext>
            </a:extLst>
          </p:cNvPr>
          <p:cNvSpPr>
            <a:spLocks noGrp="1"/>
          </p:cNvSpPr>
          <p:nvPr>
            <p:ph type="title"/>
          </p:nvPr>
        </p:nvSpPr>
        <p:spPr>
          <a:xfrm>
            <a:off x="457200" y="548680"/>
            <a:ext cx="8229600" cy="868958"/>
          </a:xfrm>
        </p:spPr>
        <p:txBody>
          <a:bodyPr>
            <a:normAutofit/>
          </a:bodyPr>
          <a:lstStyle/>
          <a:p>
            <a:r>
              <a:rPr lang="en-GB" sz="3600" dirty="0"/>
              <a:t>Program</a:t>
            </a:r>
          </a:p>
        </p:txBody>
      </p:sp>
      <p:sp>
        <p:nvSpPr>
          <p:cNvPr id="3" name="Platshållare för innehåll 2">
            <a:extLst>
              <a:ext uri="{FF2B5EF4-FFF2-40B4-BE49-F238E27FC236}">
                <a16:creationId xmlns:a16="http://schemas.microsoft.com/office/drawing/2014/main" id="{381AB47B-9706-46DB-BF3F-BC748C853F31}"/>
              </a:ext>
            </a:extLst>
          </p:cNvPr>
          <p:cNvSpPr>
            <a:spLocks noGrp="1"/>
          </p:cNvSpPr>
          <p:nvPr>
            <p:ph idx="1"/>
          </p:nvPr>
        </p:nvSpPr>
        <p:spPr>
          <a:xfrm>
            <a:off x="457200" y="1417638"/>
            <a:ext cx="8229600" cy="4891682"/>
          </a:xfrm>
        </p:spPr>
        <p:txBody>
          <a:bodyPr>
            <a:noAutofit/>
          </a:bodyPr>
          <a:lstStyle/>
          <a:p>
            <a:pPr marL="0" lvl="0" indent="0">
              <a:buNone/>
            </a:pPr>
            <a:r>
              <a:rPr lang="sv-SE" sz="1800" dirty="0">
                <a:effectLst/>
                <a:latin typeface="Calibri" panose="020F0502020204030204" pitchFamily="34" charset="0"/>
                <a:ea typeface="Times New Roman" panose="02020603050405020304" pitchFamily="18" charset="0"/>
              </a:rPr>
              <a:t>14.30 – Välkomna</a:t>
            </a:r>
          </a:p>
          <a:p>
            <a:pPr marL="0" indent="0">
              <a:buNone/>
            </a:pPr>
            <a:r>
              <a:rPr lang="sv-SE" sz="1700" dirty="0">
                <a:effectLst/>
                <a:latin typeface="Calibri" panose="020F0502020204030204" pitchFamily="34" charset="0"/>
                <a:ea typeface="Calibri" panose="020F0502020204030204" pitchFamily="34" charset="0"/>
              </a:rPr>
              <a:t>15.00 – Enkätstudien kring olika perspektiv på möjliga samarbeten</a:t>
            </a:r>
          </a:p>
          <a:p>
            <a:pPr marL="0" indent="0">
              <a:buNone/>
            </a:pPr>
            <a:r>
              <a:rPr lang="sv-SE" sz="1700" i="1" dirty="0">
                <a:latin typeface="Calibri" panose="020F0502020204030204" pitchFamily="34" charset="0"/>
                <a:ea typeface="Calibri" panose="020F0502020204030204" pitchFamily="34" charset="0"/>
              </a:rPr>
              <a:t>              Bensträckare</a:t>
            </a:r>
          </a:p>
          <a:p>
            <a:pPr marL="0" indent="0">
              <a:buNone/>
            </a:pPr>
            <a:r>
              <a:rPr lang="sv-SE" sz="1700" b="1" dirty="0">
                <a:latin typeface="Calibri" panose="020F0502020204030204" pitchFamily="34" charset="0"/>
                <a:ea typeface="Calibri" panose="020F0502020204030204" pitchFamily="34" charset="0"/>
              </a:rPr>
              <a:t>16.00 – Insamlat material om konkreta behov i kurser</a:t>
            </a:r>
          </a:p>
          <a:p>
            <a:pPr lvl="1"/>
            <a:r>
              <a:rPr lang="sv-SE" sz="1400" b="1" dirty="0">
                <a:latin typeface="Calibri" panose="020F0502020204030204" pitchFamily="34" charset="0"/>
                <a:ea typeface="Calibri" panose="020F0502020204030204" pitchFamily="34" charset="0"/>
              </a:rPr>
              <a:t>Genomgång, frågor angående innehåll och önskemål</a:t>
            </a:r>
          </a:p>
          <a:p>
            <a:pPr lvl="1"/>
            <a:r>
              <a:rPr lang="sv-SE" sz="1400" b="1" dirty="0">
                <a:latin typeface="Calibri" panose="020F0502020204030204" pitchFamily="34" charset="0"/>
                <a:ea typeface="Calibri" panose="020F0502020204030204" pitchFamily="34" charset="0"/>
              </a:rPr>
              <a:t>Bikupa 3 </a:t>
            </a:r>
            <a:r>
              <a:rPr lang="sv-SE" sz="1400" b="1" dirty="0">
                <a:latin typeface="Calibri" panose="020F0502020204030204" pitchFamily="34" charset="0"/>
                <a:ea typeface="Calibri" panose="020F0502020204030204" pitchFamily="34" charset="0"/>
                <a:sym typeface="Wingdings" panose="05000000000000000000" pitchFamily="2" charset="2"/>
              </a:rPr>
              <a:t> Plenum</a:t>
            </a:r>
            <a:r>
              <a:rPr lang="sv-SE" sz="1400" b="1" dirty="0">
                <a:latin typeface="Calibri" panose="020F0502020204030204" pitchFamily="34" charset="0"/>
                <a:ea typeface="Calibri" panose="020F0502020204030204" pitchFamily="34" charset="0"/>
              </a:rPr>
              <a:t>:</a:t>
            </a:r>
            <a:r>
              <a:rPr lang="sv-SE" sz="1400" b="1" dirty="0">
                <a:latin typeface="Calibri" panose="020F0502020204030204" pitchFamily="34" charset="0"/>
                <a:ea typeface="Calibri" panose="020F0502020204030204" pitchFamily="34" charset="0"/>
                <a:sym typeface="Wingdings" panose="05000000000000000000" pitchFamily="2" charset="2"/>
              </a:rPr>
              <a:t> Hur går vi vidare?</a:t>
            </a:r>
          </a:p>
          <a:p>
            <a:pPr marL="57150" indent="0">
              <a:buNone/>
            </a:pPr>
            <a:r>
              <a:rPr lang="sv-SE" sz="1700" dirty="0">
                <a:latin typeface="Calibri" panose="020F0502020204030204" pitchFamily="34" charset="0"/>
                <a:ea typeface="Calibri" panose="020F0502020204030204" pitchFamily="34" charset="0"/>
                <a:sym typeface="Wingdings" panose="05000000000000000000" pitchFamily="2" charset="2"/>
              </a:rPr>
              <a:t>17.00 – Avslutning &amp; mingel</a:t>
            </a:r>
          </a:p>
        </p:txBody>
      </p:sp>
      <p:sp>
        <p:nvSpPr>
          <p:cNvPr id="4" name="Platshållare för datum 3">
            <a:extLst>
              <a:ext uri="{FF2B5EF4-FFF2-40B4-BE49-F238E27FC236}">
                <a16:creationId xmlns:a16="http://schemas.microsoft.com/office/drawing/2014/main" id="{2A3D1742-97C3-4904-BECF-EE163E7CDDBC}"/>
              </a:ext>
            </a:extLst>
          </p:cNvPr>
          <p:cNvSpPr>
            <a:spLocks noGrp="1"/>
          </p:cNvSpPr>
          <p:nvPr>
            <p:ph type="dt" sz="half" idx="10"/>
          </p:nvPr>
        </p:nvSpPr>
        <p:spPr/>
        <p:txBody>
          <a:bodyPr/>
          <a:lstStyle/>
          <a:p>
            <a:r>
              <a:rPr lang="sv-SE"/>
              <a:t>2021-11-23</a:t>
            </a:r>
            <a:endParaRPr lang="en-US"/>
          </a:p>
        </p:txBody>
      </p:sp>
    </p:spTree>
    <p:extLst>
      <p:ext uri="{BB962C8B-B14F-4D97-AF65-F5344CB8AC3E}">
        <p14:creationId xmlns:p14="http://schemas.microsoft.com/office/powerpoint/2010/main" val="4200172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3600" dirty="0"/>
              <a:t>Nästa steg</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p:txBody>
          <a:bodyPr>
            <a:noAutofit/>
          </a:bodyPr>
          <a:lstStyle/>
          <a:p>
            <a:r>
              <a:rPr lang="sv-SE" sz="2400" dirty="0">
                <a:latin typeface="Calibri" panose="020F0502020204030204" pitchFamily="34" charset="0"/>
                <a:ea typeface="Calibri" panose="020F0502020204030204" pitchFamily="34" charset="0"/>
                <a:sym typeface="Wingdings" panose="05000000000000000000" pitchFamily="2" charset="2"/>
              </a:rPr>
              <a:t>Hur går vi vidare?</a:t>
            </a:r>
          </a:p>
          <a:p>
            <a:pPr lvl="1"/>
            <a:r>
              <a:rPr lang="sv-SE" sz="1800" dirty="0">
                <a:latin typeface="Calibri" panose="020F0502020204030204" pitchFamily="34" charset="0"/>
                <a:ea typeface="Calibri" panose="020F0502020204030204" pitchFamily="34" charset="0"/>
                <a:sym typeface="Wingdings" panose="05000000000000000000" pitchFamily="2" charset="2"/>
              </a:rPr>
              <a:t>Med de behov som är identifierade nu</a:t>
            </a:r>
          </a:p>
          <a:p>
            <a:pPr lvl="1"/>
            <a:r>
              <a:rPr lang="sv-SE" sz="1800" dirty="0">
                <a:latin typeface="Calibri" panose="020F0502020204030204" pitchFamily="34" charset="0"/>
                <a:ea typeface="Calibri" panose="020F0502020204030204" pitchFamily="34" charset="0"/>
                <a:sym typeface="Wingdings" panose="05000000000000000000" pitchFamily="2" charset="2"/>
              </a:rPr>
              <a:t>När det gäller framtida behov och kontaktskapande</a:t>
            </a:r>
          </a:p>
          <a:p>
            <a:pPr lvl="1"/>
            <a:endParaRPr lang="sv-SE" sz="1800" dirty="0">
              <a:latin typeface="Calibri" panose="020F0502020204030204" pitchFamily="34" charset="0"/>
              <a:ea typeface="Calibri" panose="020F0502020204030204" pitchFamily="34" charset="0"/>
              <a:sym typeface="Wingdings" panose="05000000000000000000" pitchFamily="2" charset="2"/>
            </a:endParaRPr>
          </a:p>
          <a:p>
            <a:pPr lvl="1"/>
            <a:r>
              <a:rPr lang="sv-SE" sz="2000" dirty="0">
                <a:latin typeface="Calibri" panose="020F0502020204030204" pitchFamily="34" charset="0"/>
                <a:ea typeface="Calibri" panose="020F0502020204030204" pitchFamily="34" charset="0"/>
                <a:sym typeface="Wingdings" panose="05000000000000000000" pitchFamily="2" charset="2"/>
              </a:rPr>
              <a:t>Vad kan Byggrådet göra?</a:t>
            </a:r>
          </a:p>
          <a:p>
            <a:pPr lvl="1"/>
            <a:r>
              <a:rPr lang="sv-SE" sz="2000" dirty="0">
                <a:latin typeface="Calibri" panose="020F0502020204030204" pitchFamily="34" charset="0"/>
                <a:ea typeface="Calibri" panose="020F0502020204030204" pitchFamily="34" charset="0"/>
                <a:sym typeface="Wingdings" panose="05000000000000000000" pitchFamily="2" charset="2"/>
              </a:rPr>
              <a:t>Vad kan Lärosätena göra?</a:t>
            </a:r>
            <a:br>
              <a:rPr lang="sv-SE" sz="2000" dirty="0">
                <a:latin typeface="Calibri" panose="020F0502020204030204" pitchFamily="34" charset="0"/>
                <a:ea typeface="Calibri" panose="020F0502020204030204" pitchFamily="34" charset="0"/>
                <a:sym typeface="Wingdings" panose="05000000000000000000" pitchFamily="2" charset="2"/>
              </a:rPr>
            </a:br>
            <a:endParaRPr lang="sv-SE" sz="2000" dirty="0">
              <a:latin typeface="Calibri" panose="020F0502020204030204" pitchFamily="34" charset="0"/>
              <a:ea typeface="Calibri" panose="020F0502020204030204" pitchFamily="34" charset="0"/>
              <a:sym typeface="Wingdings" panose="05000000000000000000" pitchFamily="2" charset="2"/>
            </a:endParaRPr>
          </a:p>
          <a:p>
            <a:r>
              <a:rPr lang="sv-SE" sz="2400" dirty="0">
                <a:latin typeface="Calibri" panose="020F0502020204030204" pitchFamily="34" charset="0"/>
                <a:ea typeface="Calibri" panose="020F0502020204030204" pitchFamily="34" charset="0"/>
                <a:sym typeface="Wingdings" panose="05000000000000000000" pitchFamily="2" charset="2"/>
              </a:rPr>
              <a:t>Reflektion kring borden i 20 minuter  Plenum</a:t>
            </a:r>
            <a:br>
              <a:rPr lang="sv-SE" sz="2000" dirty="0">
                <a:latin typeface="Calibri" panose="020F0502020204030204" pitchFamily="34" charset="0"/>
                <a:ea typeface="Calibri" panose="020F0502020204030204" pitchFamily="34" charset="0"/>
                <a:sym typeface="Wingdings" panose="05000000000000000000" pitchFamily="2" charset="2"/>
              </a:rPr>
            </a:br>
            <a:br>
              <a:rPr lang="sv-SE" sz="2000" dirty="0">
                <a:latin typeface="Calibri" panose="020F0502020204030204" pitchFamily="34" charset="0"/>
                <a:ea typeface="Calibri" panose="020F0502020204030204" pitchFamily="34" charset="0"/>
                <a:sym typeface="Wingdings" panose="05000000000000000000" pitchFamily="2" charset="2"/>
              </a:rPr>
            </a:br>
            <a:endParaRPr lang="sv-SE" sz="2000" dirty="0">
              <a:latin typeface="Calibri" panose="020F0502020204030204" pitchFamily="34" charset="0"/>
              <a:ea typeface="Calibri" panose="020F0502020204030204" pitchFamily="34" charset="0"/>
              <a:sym typeface="Wingdings" panose="05000000000000000000" pitchFamily="2" charset="2"/>
            </a:endParaRPr>
          </a:p>
          <a:p>
            <a:endParaRPr lang="sv-SE" dirty="0">
              <a:effectLst/>
            </a:endParaRPr>
          </a:p>
        </p:txBody>
      </p:sp>
    </p:spTree>
    <p:extLst>
      <p:ext uri="{BB962C8B-B14F-4D97-AF65-F5344CB8AC3E}">
        <p14:creationId xmlns:p14="http://schemas.microsoft.com/office/powerpoint/2010/main" val="411198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3200" dirty="0"/>
              <a:t>Hur går vi vidare – idékartläggning</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graphicFrame>
        <p:nvGraphicFramePr>
          <p:cNvPr id="8" name="Tabell 8">
            <a:extLst>
              <a:ext uri="{FF2B5EF4-FFF2-40B4-BE49-F238E27FC236}">
                <a16:creationId xmlns:a16="http://schemas.microsoft.com/office/drawing/2014/main" id="{2F9A4847-98B9-4F47-A77D-F1096BE52DC6}"/>
              </a:ext>
            </a:extLst>
          </p:cNvPr>
          <p:cNvGraphicFramePr>
            <a:graphicFrameLocks noGrp="1"/>
          </p:cNvGraphicFramePr>
          <p:nvPr>
            <p:extLst>
              <p:ext uri="{D42A27DB-BD31-4B8C-83A1-F6EECF244321}">
                <p14:modId xmlns:p14="http://schemas.microsoft.com/office/powerpoint/2010/main" val="2131638795"/>
              </p:ext>
            </p:extLst>
          </p:nvPr>
        </p:nvGraphicFramePr>
        <p:xfrm>
          <a:off x="827584" y="1556792"/>
          <a:ext cx="7704856" cy="4804750"/>
        </p:xfrm>
        <a:graphic>
          <a:graphicData uri="http://schemas.openxmlformats.org/drawingml/2006/table">
            <a:tbl>
              <a:tblPr firstRow="1" bandRow="1">
                <a:tableStyleId>{5C22544A-7EE6-4342-B048-85BDC9FD1C3A}</a:tableStyleId>
              </a:tblPr>
              <a:tblGrid>
                <a:gridCol w="3852428">
                  <a:extLst>
                    <a:ext uri="{9D8B030D-6E8A-4147-A177-3AD203B41FA5}">
                      <a16:colId xmlns:a16="http://schemas.microsoft.com/office/drawing/2014/main" val="3866547300"/>
                    </a:ext>
                  </a:extLst>
                </a:gridCol>
                <a:gridCol w="3852428">
                  <a:extLst>
                    <a:ext uri="{9D8B030D-6E8A-4147-A177-3AD203B41FA5}">
                      <a16:colId xmlns:a16="http://schemas.microsoft.com/office/drawing/2014/main" val="1215725632"/>
                    </a:ext>
                  </a:extLst>
                </a:gridCol>
              </a:tblGrid>
              <a:tr h="2402375">
                <a:tc>
                  <a:txBody>
                    <a:bodyPr/>
                    <a:lstStyle/>
                    <a:p>
                      <a:r>
                        <a:rPr lang="sv-SE" noProof="0" dirty="0"/>
                        <a:t>Byggrådet (kortsiktigt)</a:t>
                      </a:r>
                    </a:p>
                    <a:p>
                      <a:pPr marL="285750" indent="-285750">
                        <a:buFont typeface="Arial" panose="020B0604020202020204" pitchFamily="34" charset="0"/>
                        <a:buChar char="•"/>
                      </a:pPr>
                      <a:r>
                        <a:rPr lang="sv-SE" sz="1400" noProof="0" dirty="0"/>
                        <a:t>Ta kontakt enligt listan med kurser/behov </a:t>
                      </a:r>
                    </a:p>
                    <a:p>
                      <a:pPr marL="285750" indent="-285750">
                        <a:buFont typeface="Arial" panose="020B0604020202020204" pitchFamily="34" charset="0"/>
                        <a:buChar char="•"/>
                      </a:pPr>
                      <a:r>
                        <a:rPr lang="sv-SE" sz="1400" noProof="0" dirty="0"/>
                        <a:t>Koordinera och prioritera – hitta resurser</a:t>
                      </a:r>
                    </a:p>
                    <a:p>
                      <a:pPr marL="285750" indent="-285750">
                        <a:buFont typeface="Arial" panose="020B0604020202020204" pitchFamily="34" charset="0"/>
                        <a:buChar char="•"/>
                      </a:pPr>
                      <a:r>
                        <a:rPr lang="sv-SE" sz="1400" noProof="0" dirty="0"/>
                        <a:t>Sjunga upp medlemsföretag så att de agerar</a:t>
                      </a:r>
                    </a:p>
                    <a:p>
                      <a:pPr marL="285750" indent="-285750">
                        <a:buFont typeface="Arial" panose="020B0604020202020204" pitchFamily="34" charset="0"/>
                        <a:buChar char="•"/>
                      </a:pPr>
                      <a:r>
                        <a:rPr lang="sv-SE" sz="1400" noProof="0" dirty="0"/>
                        <a:t>Kartläggning</a:t>
                      </a:r>
                    </a:p>
                  </a:txBody>
                  <a:tcPr/>
                </a:tc>
                <a:tc>
                  <a:txBody>
                    <a:bodyPr/>
                    <a:lstStyle/>
                    <a:p>
                      <a:r>
                        <a:rPr lang="sv-SE" noProof="0" dirty="0"/>
                        <a:t>Lärosätena (kortsiktigt)</a:t>
                      </a:r>
                    </a:p>
                    <a:p>
                      <a:pPr marL="285750" indent="-285750">
                        <a:buFont typeface="Arial" panose="020B0604020202020204" pitchFamily="34" charset="0"/>
                        <a:buChar char="•"/>
                      </a:pPr>
                      <a:r>
                        <a:rPr lang="sv-SE" sz="1400" noProof="0" dirty="0"/>
                        <a:t>Ställa frågan/ta kontakt – via Linkedin tex</a:t>
                      </a:r>
                    </a:p>
                    <a:p>
                      <a:pPr marL="285750" indent="-285750">
                        <a:buFont typeface="Arial" panose="020B0604020202020204" pitchFamily="34" charset="0"/>
                        <a:buChar char="•"/>
                      </a:pPr>
                      <a:r>
                        <a:rPr lang="sv-SE" sz="1400" noProof="0" dirty="0"/>
                        <a:t>Arbeta med samverkan mellan lärosäten</a:t>
                      </a:r>
                    </a:p>
                  </a:txBody>
                  <a:tcPr/>
                </a:tc>
                <a:extLst>
                  <a:ext uri="{0D108BD9-81ED-4DB2-BD59-A6C34878D82A}">
                    <a16:rowId xmlns:a16="http://schemas.microsoft.com/office/drawing/2014/main" val="1423824051"/>
                  </a:ext>
                </a:extLst>
              </a:tr>
              <a:tr h="2402375">
                <a:tc>
                  <a:txBody>
                    <a:bodyPr/>
                    <a:lstStyle/>
                    <a:p>
                      <a:r>
                        <a:rPr lang="sv-SE" noProof="0" dirty="0"/>
                        <a:t>Byggrådet (långsiktigt)</a:t>
                      </a:r>
                    </a:p>
                    <a:p>
                      <a:pPr marL="285750" indent="-285750">
                        <a:buFont typeface="Arial" panose="020B0604020202020204" pitchFamily="34" charset="0"/>
                        <a:buChar char="•"/>
                      </a:pPr>
                      <a:r>
                        <a:rPr lang="sv-SE" sz="1400" noProof="0" dirty="0"/>
                        <a:t>Struktur (hur kan samarbetet utvecklas)</a:t>
                      </a:r>
                    </a:p>
                    <a:p>
                      <a:pPr marL="285750" indent="-285750">
                        <a:buFont typeface="Arial" panose="020B0604020202020204" pitchFamily="34" charset="0"/>
                        <a:buChar char="•"/>
                      </a:pPr>
                      <a:r>
                        <a:rPr lang="sv-SE" sz="1400" noProof="0" dirty="0"/>
                        <a:t>Hur arbeta med inspiration – locka studenter till branschen.</a:t>
                      </a:r>
                    </a:p>
                    <a:p>
                      <a:pPr marL="285750" indent="-285750">
                        <a:buFont typeface="Arial" panose="020B0604020202020204" pitchFamily="34" charset="0"/>
                        <a:buChar char="•"/>
                      </a:pPr>
                      <a:r>
                        <a:rPr lang="sv-SE" sz="1400" noProof="0" dirty="0"/>
                        <a:t>Feedback och utveckling – Goda exempel!</a:t>
                      </a:r>
                    </a:p>
                    <a:p>
                      <a:pPr marL="285750" indent="-285750">
                        <a:buFont typeface="Arial" panose="020B0604020202020204" pitchFamily="34" charset="0"/>
                        <a:buChar char="•"/>
                      </a:pPr>
                      <a:r>
                        <a:rPr lang="sv-SE" sz="1400" noProof="0" dirty="0"/>
                        <a:t>Erbjuda bollplank</a:t>
                      </a:r>
                    </a:p>
                  </a:txBody>
                  <a:tcPr/>
                </a:tc>
                <a:tc>
                  <a:txBody>
                    <a:bodyPr/>
                    <a:lstStyle/>
                    <a:p>
                      <a:r>
                        <a:rPr lang="sv-SE" noProof="0" dirty="0"/>
                        <a:t>Lärosätena (långsiktigt)</a:t>
                      </a:r>
                    </a:p>
                    <a:p>
                      <a:pPr marL="285750" indent="-285750">
                        <a:buFont typeface="Arial" panose="020B0604020202020204" pitchFamily="34" charset="0"/>
                        <a:buChar char="•"/>
                      </a:pPr>
                      <a:r>
                        <a:rPr lang="sv-SE" sz="1400" noProof="0" dirty="0"/>
                        <a:t>Struktur (Hur kan samarbetet utvecklas)</a:t>
                      </a:r>
                    </a:p>
                    <a:p>
                      <a:pPr marL="285750" indent="-285750">
                        <a:buFont typeface="Arial" panose="020B0604020202020204" pitchFamily="34" charset="0"/>
                        <a:buChar char="•"/>
                      </a:pPr>
                      <a:r>
                        <a:rPr lang="sv-SE" sz="1400" noProof="0" dirty="0"/>
                        <a:t>Identifiera saker som är återkommande, respektive aktuella/tillfälliga ämnen</a:t>
                      </a:r>
                    </a:p>
                    <a:p>
                      <a:pPr marL="285750" indent="-285750">
                        <a:buFont typeface="Arial" panose="020B0604020202020204" pitchFamily="34" charset="0"/>
                        <a:buChar char="•"/>
                      </a:pPr>
                      <a:r>
                        <a:rPr lang="sv-SE" sz="1400" noProof="0" dirty="0"/>
                        <a:t>Identifiera “andra”</a:t>
                      </a:r>
                    </a:p>
                    <a:p>
                      <a:pPr marL="0" indent="0">
                        <a:buFont typeface="Arial" panose="020B0604020202020204" pitchFamily="34" charset="0"/>
                        <a:buNone/>
                      </a:pPr>
                      <a:endParaRPr lang="sv-SE" sz="1400" noProof="0" dirty="0"/>
                    </a:p>
                  </a:txBody>
                  <a:tcPr/>
                </a:tc>
                <a:extLst>
                  <a:ext uri="{0D108BD9-81ED-4DB2-BD59-A6C34878D82A}">
                    <a16:rowId xmlns:a16="http://schemas.microsoft.com/office/drawing/2014/main" val="2994613233"/>
                  </a:ext>
                </a:extLst>
              </a:tr>
            </a:tbl>
          </a:graphicData>
        </a:graphic>
      </p:graphicFrame>
    </p:spTree>
    <p:extLst>
      <p:ext uri="{BB962C8B-B14F-4D97-AF65-F5344CB8AC3E}">
        <p14:creationId xmlns:p14="http://schemas.microsoft.com/office/powerpoint/2010/main" val="2792425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5360A4-73A7-4522-AEC0-D716376CAF0E}"/>
              </a:ext>
            </a:extLst>
          </p:cNvPr>
          <p:cNvSpPr>
            <a:spLocks noGrp="1"/>
          </p:cNvSpPr>
          <p:nvPr>
            <p:ph type="title"/>
          </p:nvPr>
        </p:nvSpPr>
        <p:spPr>
          <a:xfrm>
            <a:off x="457200" y="548680"/>
            <a:ext cx="8229600" cy="868958"/>
          </a:xfrm>
        </p:spPr>
        <p:txBody>
          <a:bodyPr>
            <a:normAutofit/>
          </a:bodyPr>
          <a:lstStyle/>
          <a:p>
            <a:r>
              <a:rPr lang="en-GB" sz="3600" dirty="0"/>
              <a:t>Program</a:t>
            </a:r>
          </a:p>
        </p:txBody>
      </p:sp>
      <p:sp>
        <p:nvSpPr>
          <p:cNvPr id="3" name="Platshållare för innehåll 2">
            <a:extLst>
              <a:ext uri="{FF2B5EF4-FFF2-40B4-BE49-F238E27FC236}">
                <a16:creationId xmlns:a16="http://schemas.microsoft.com/office/drawing/2014/main" id="{381AB47B-9706-46DB-BF3F-BC748C853F31}"/>
              </a:ext>
            </a:extLst>
          </p:cNvPr>
          <p:cNvSpPr>
            <a:spLocks noGrp="1"/>
          </p:cNvSpPr>
          <p:nvPr>
            <p:ph idx="1"/>
          </p:nvPr>
        </p:nvSpPr>
        <p:spPr>
          <a:xfrm>
            <a:off x="457200" y="1417638"/>
            <a:ext cx="8229600" cy="4891682"/>
          </a:xfrm>
        </p:spPr>
        <p:txBody>
          <a:bodyPr>
            <a:noAutofit/>
          </a:bodyPr>
          <a:lstStyle/>
          <a:p>
            <a:pPr marL="0" lvl="0" indent="0">
              <a:buNone/>
            </a:pPr>
            <a:r>
              <a:rPr lang="sv-SE" sz="1800" dirty="0">
                <a:effectLst/>
                <a:latin typeface="Calibri" panose="020F0502020204030204" pitchFamily="34" charset="0"/>
                <a:ea typeface="Times New Roman" panose="02020603050405020304" pitchFamily="18" charset="0"/>
              </a:rPr>
              <a:t>14.30 – Välkomna</a:t>
            </a:r>
          </a:p>
          <a:p>
            <a:pPr marL="0" indent="0">
              <a:buNone/>
            </a:pPr>
            <a:r>
              <a:rPr lang="sv-SE" sz="1700" dirty="0">
                <a:effectLst/>
                <a:latin typeface="Calibri" panose="020F0502020204030204" pitchFamily="34" charset="0"/>
                <a:ea typeface="Calibri" panose="020F0502020204030204" pitchFamily="34" charset="0"/>
              </a:rPr>
              <a:t>15.00 – Enkätstudien kring olika perspektiv på möjliga samarbeten</a:t>
            </a:r>
          </a:p>
          <a:p>
            <a:pPr marL="0" indent="0">
              <a:buNone/>
            </a:pPr>
            <a:r>
              <a:rPr lang="sv-SE" sz="1700" i="1" dirty="0">
                <a:latin typeface="Calibri" panose="020F0502020204030204" pitchFamily="34" charset="0"/>
                <a:ea typeface="Calibri" panose="020F0502020204030204" pitchFamily="34" charset="0"/>
              </a:rPr>
              <a:t>              Bensträckare</a:t>
            </a:r>
          </a:p>
          <a:p>
            <a:pPr marL="0" indent="0">
              <a:buNone/>
            </a:pPr>
            <a:r>
              <a:rPr lang="sv-SE" sz="1700" dirty="0">
                <a:latin typeface="Calibri" panose="020F0502020204030204" pitchFamily="34" charset="0"/>
                <a:ea typeface="Calibri" panose="020F0502020204030204" pitchFamily="34" charset="0"/>
              </a:rPr>
              <a:t>16.00 – Insamlat material om konkreta behov i kurser</a:t>
            </a:r>
          </a:p>
          <a:p>
            <a:pPr marL="0" indent="0">
              <a:buNone/>
            </a:pPr>
            <a:r>
              <a:rPr lang="sv-SE" sz="1700" b="1" dirty="0">
                <a:latin typeface="Calibri" panose="020F0502020204030204" pitchFamily="34" charset="0"/>
                <a:ea typeface="Calibri" panose="020F0502020204030204" pitchFamily="34" charset="0"/>
                <a:sym typeface="Wingdings" panose="05000000000000000000" pitchFamily="2" charset="2"/>
              </a:rPr>
              <a:t>17.00 – Avslutning</a:t>
            </a:r>
          </a:p>
          <a:p>
            <a:pPr lvl="1"/>
            <a:r>
              <a:rPr lang="sv-SE" sz="1400" b="1" dirty="0">
                <a:latin typeface="Calibri" panose="020F0502020204030204" pitchFamily="34" charset="0"/>
                <a:ea typeface="Calibri" panose="020F0502020204030204" pitchFamily="34" charset="0"/>
                <a:sym typeface="Wingdings" panose="05000000000000000000" pitchFamily="2" charset="2"/>
              </a:rPr>
              <a:t>Tema på nästkommande Dialogmöten</a:t>
            </a:r>
          </a:p>
          <a:p>
            <a:pPr lvl="1"/>
            <a:r>
              <a:rPr lang="sv-SE" sz="1400" b="1" dirty="0">
                <a:latin typeface="Calibri" panose="020F0502020204030204" pitchFamily="34" charset="0"/>
                <a:ea typeface="Calibri" panose="020F0502020204030204" pitchFamily="34" charset="0"/>
                <a:sym typeface="Wingdings" panose="05000000000000000000" pitchFamily="2" charset="2"/>
              </a:rPr>
              <a:t>Avslutande mingel och enkel förtäring</a:t>
            </a:r>
          </a:p>
        </p:txBody>
      </p:sp>
      <p:sp>
        <p:nvSpPr>
          <p:cNvPr id="4" name="Platshållare för datum 3">
            <a:extLst>
              <a:ext uri="{FF2B5EF4-FFF2-40B4-BE49-F238E27FC236}">
                <a16:creationId xmlns:a16="http://schemas.microsoft.com/office/drawing/2014/main" id="{2A3D1742-97C3-4904-BECF-EE163E7CDDBC}"/>
              </a:ext>
            </a:extLst>
          </p:cNvPr>
          <p:cNvSpPr>
            <a:spLocks noGrp="1"/>
          </p:cNvSpPr>
          <p:nvPr>
            <p:ph type="dt" sz="half" idx="10"/>
          </p:nvPr>
        </p:nvSpPr>
        <p:spPr/>
        <p:txBody>
          <a:bodyPr/>
          <a:lstStyle/>
          <a:p>
            <a:r>
              <a:rPr lang="sv-SE"/>
              <a:t>2021-11-23</a:t>
            </a:r>
            <a:endParaRPr lang="en-US"/>
          </a:p>
        </p:txBody>
      </p:sp>
    </p:spTree>
    <p:extLst>
      <p:ext uri="{BB962C8B-B14F-4D97-AF65-F5344CB8AC3E}">
        <p14:creationId xmlns:p14="http://schemas.microsoft.com/office/powerpoint/2010/main" val="19957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2800" dirty="0"/>
              <a:t>Idéer kring tema för kommande Dialogmöten</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p:txBody>
          <a:bodyPr>
            <a:noAutofit/>
          </a:bodyPr>
          <a:lstStyle/>
          <a:p>
            <a:r>
              <a:rPr lang="sv-SE" sz="1600" dirty="0">
                <a:latin typeface="Calibri" panose="020F0502020204030204" pitchFamily="34" charset="0"/>
                <a:ea typeface="Calibri" panose="020F0502020204030204" pitchFamily="34" charset="0"/>
                <a:sym typeface="Wingdings" panose="05000000000000000000" pitchFamily="2" charset="2"/>
              </a:rPr>
              <a:t>Uppföljning av utbyte av insatser (enligt dialogmöte 4)</a:t>
            </a:r>
          </a:p>
          <a:p>
            <a:r>
              <a:rPr lang="sv-SE" sz="1600" dirty="0">
                <a:latin typeface="Calibri" panose="020F0502020204030204" pitchFamily="34" charset="0"/>
                <a:ea typeface="Calibri" panose="020F0502020204030204" pitchFamily="34" charset="0"/>
                <a:sym typeface="Wingdings" panose="05000000000000000000" pitchFamily="2" charset="2"/>
              </a:rPr>
              <a:t>Hur arbeta med bryggan mellan näringsliv/lärosäten, över tid</a:t>
            </a:r>
          </a:p>
          <a:p>
            <a:r>
              <a:rPr lang="sv-SE" sz="1600" dirty="0">
                <a:latin typeface="Calibri" panose="020F0502020204030204" pitchFamily="34" charset="0"/>
                <a:ea typeface="Calibri" panose="020F0502020204030204" pitchFamily="34" charset="0"/>
                <a:sym typeface="Wingdings" panose="05000000000000000000" pitchFamily="2" charset="2"/>
              </a:rPr>
              <a:t>Öka attraktiviteten för samhällsbyggnad – hur/när/vem?</a:t>
            </a:r>
          </a:p>
          <a:p>
            <a:r>
              <a:rPr lang="sv-SE" sz="1600" dirty="0">
                <a:latin typeface="Calibri" panose="020F0502020204030204" pitchFamily="34" charset="0"/>
                <a:ea typeface="Calibri" panose="020F0502020204030204" pitchFamily="34" charset="0"/>
                <a:sym typeface="Wingdings" panose="05000000000000000000" pitchFamily="2" charset="2"/>
              </a:rPr>
              <a:t>Hur kan studenter på ”andra” program användas, tex i utvecklingsarbete och innovation.</a:t>
            </a:r>
          </a:p>
          <a:p>
            <a:r>
              <a:rPr lang="sv-SE" sz="1600" dirty="0">
                <a:latin typeface="Calibri" panose="020F0502020204030204" pitchFamily="34" charset="0"/>
                <a:ea typeface="Calibri" panose="020F0502020204030204" pitchFamily="34" charset="0"/>
                <a:sym typeface="Wingdings" panose="05000000000000000000" pitchFamily="2" charset="2"/>
              </a:rPr>
              <a:t>Digitalisering</a:t>
            </a:r>
          </a:p>
          <a:p>
            <a:r>
              <a:rPr lang="sv-SE" sz="1600" dirty="0">
                <a:latin typeface="Calibri" panose="020F0502020204030204" pitchFamily="34" charset="0"/>
                <a:ea typeface="Calibri" panose="020F0502020204030204" pitchFamily="34" charset="0"/>
                <a:sym typeface="Wingdings" panose="05000000000000000000" pitchFamily="2" charset="2"/>
              </a:rPr>
              <a:t>Hållbarhet</a:t>
            </a:r>
          </a:p>
          <a:p>
            <a:r>
              <a:rPr lang="sv-SE" sz="1600" dirty="0">
                <a:latin typeface="Calibri" panose="020F0502020204030204" pitchFamily="34" charset="0"/>
                <a:ea typeface="Calibri" panose="020F0502020204030204" pitchFamily="34" charset="0"/>
                <a:sym typeface="Wingdings" panose="05000000000000000000" pitchFamily="2" charset="2"/>
              </a:rPr>
              <a:t>Innovation</a:t>
            </a:r>
          </a:p>
          <a:p>
            <a:r>
              <a:rPr lang="sv-SE" sz="1600" dirty="0">
                <a:latin typeface="Calibri" panose="020F0502020204030204" pitchFamily="34" charset="0"/>
                <a:ea typeface="Calibri" panose="020F0502020204030204" pitchFamily="34" charset="0"/>
                <a:sym typeface="Wingdings" panose="05000000000000000000" pitchFamily="2" charset="2"/>
              </a:rPr>
              <a:t>Framtidsspaning</a:t>
            </a:r>
          </a:p>
          <a:p>
            <a:r>
              <a:rPr lang="sv-SE" sz="1600" dirty="0">
                <a:latin typeface="Calibri" panose="020F0502020204030204" pitchFamily="34" charset="0"/>
                <a:ea typeface="Calibri" panose="020F0502020204030204" pitchFamily="34" charset="0"/>
                <a:sym typeface="Wingdings" panose="05000000000000000000" pitchFamily="2" charset="2"/>
              </a:rPr>
              <a:t>Kartläggning av medlemsföretagens expertis </a:t>
            </a:r>
          </a:p>
          <a:p>
            <a:r>
              <a:rPr lang="sv-SE" sz="1600" dirty="0">
                <a:latin typeface="Calibri" panose="020F0502020204030204" pitchFamily="34" charset="0"/>
                <a:ea typeface="Calibri" panose="020F0502020204030204" pitchFamily="34" charset="0"/>
                <a:sym typeface="Wingdings" panose="05000000000000000000" pitchFamily="2" charset="2"/>
              </a:rPr>
              <a:t>Internationalisering/globalisering</a:t>
            </a:r>
          </a:p>
          <a:p>
            <a:pPr marL="0" indent="0">
              <a:buNone/>
            </a:pPr>
            <a:endParaRPr lang="sv-SE" sz="1600" dirty="0">
              <a:latin typeface="Calibri" panose="020F0502020204030204" pitchFamily="34" charset="0"/>
              <a:ea typeface="Calibri" panose="020F0502020204030204" pitchFamily="34" charset="0"/>
              <a:sym typeface="Wingdings" panose="05000000000000000000" pitchFamily="2" charset="2"/>
            </a:endParaRPr>
          </a:p>
          <a:p>
            <a:pPr marL="0" indent="0">
              <a:buNone/>
            </a:pPr>
            <a:br>
              <a:rPr lang="sv-SE" sz="1600" dirty="0">
                <a:latin typeface="Calibri" panose="020F0502020204030204" pitchFamily="34" charset="0"/>
                <a:ea typeface="Calibri" panose="020F0502020204030204" pitchFamily="34" charset="0"/>
                <a:sym typeface="Wingdings" panose="05000000000000000000" pitchFamily="2" charset="2"/>
              </a:rPr>
            </a:br>
            <a:br>
              <a:rPr lang="sv-SE" sz="1600" dirty="0">
                <a:latin typeface="Calibri" panose="020F0502020204030204" pitchFamily="34" charset="0"/>
                <a:ea typeface="Calibri" panose="020F0502020204030204" pitchFamily="34" charset="0"/>
                <a:sym typeface="Wingdings" panose="05000000000000000000" pitchFamily="2" charset="2"/>
              </a:rPr>
            </a:br>
            <a:endParaRPr lang="sv-SE" sz="1600" dirty="0">
              <a:latin typeface="Calibri" panose="020F0502020204030204" pitchFamily="34" charset="0"/>
              <a:ea typeface="Calibri" panose="020F0502020204030204" pitchFamily="34" charset="0"/>
              <a:sym typeface="Wingdings" panose="05000000000000000000" pitchFamily="2" charset="2"/>
            </a:endParaRPr>
          </a:p>
          <a:p>
            <a:endParaRPr lang="sv-SE" dirty="0">
              <a:effectLst/>
            </a:endParaRPr>
          </a:p>
        </p:txBody>
      </p:sp>
    </p:spTree>
    <p:extLst>
      <p:ext uri="{BB962C8B-B14F-4D97-AF65-F5344CB8AC3E}">
        <p14:creationId xmlns:p14="http://schemas.microsoft.com/office/powerpoint/2010/main" val="162461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187624" y="3886200"/>
            <a:ext cx="6696744" cy="1752600"/>
          </a:xfrm>
        </p:spPr>
        <p:txBody>
          <a:bodyPr>
            <a:normAutofit/>
          </a:bodyPr>
          <a:lstStyle/>
          <a:p>
            <a:r>
              <a:rPr lang="sv-SE" dirty="0">
                <a:solidFill>
                  <a:schemeClr val="tx1"/>
                </a:solidFill>
              </a:rPr>
              <a:t>Tack för idag</a:t>
            </a:r>
          </a:p>
          <a:p>
            <a:endParaRPr lang="sv-SE" sz="1050" dirty="0">
              <a:solidFill>
                <a:schemeClr val="tx1"/>
              </a:solidFill>
            </a:endParaRP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060848"/>
            <a:ext cx="6516216" cy="954031"/>
          </a:xfrm>
          <a:prstGeom prst="rect">
            <a:avLst/>
          </a:prstGeom>
        </p:spPr>
      </p:pic>
    </p:spTree>
    <p:extLst>
      <p:ext uri="{BB962C8B-B14F-4D97-AF65-F5344CB8AC3E}">
        <p14:creationId xmlns:p14="http://schemas.microsoft.com/office/powerpoint/2010/main" val="211758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5360A4-73A7-4522-AEC0-D716376CAF0E}"/>
              </a:ext>
            </a:extLst>
          </p:cNvPr>
          <p:cNvSpPr>
            <a:spLocks noGrp="1"/>
          </p:cNvSpPr>
          <p:nvPr>
            <p:ph type="title"/>
          </p:nvPr>
        </p:nvSpPr>
        <p:spPr>
          <a:xfrm>
            <a:off x="457200" y="548680"/>
            <a:ext cx="8229600" cy="868958"/>
          </a:xfrm>
        </p:spPr>
        <p:txBody>
          <a:bodyPr>
            <a:normAutofit/>
          </a:bodyPr>
          <a:lstStyle/>
          <a:p>
            <a:r>
              <a:rPr lang="en-GB" sz="3600" dirty="0"/>
              <a:t>Program</a:t>
            </a:r>
          </a:p>
        </p:txBody>
      </p:sp>
      <p:sp>
        <p:nvSpPr>
          <p:cNvPr id="3" name="Platshållare för innehåll 2">
            <a:extLst>
              <a:ext uri="{FF2B5EF4-FFF2-40B4-BE49-F238E27FC236}">
                <a16:creationId xmlns:a16="http://schemas.microsoft.com/office/drawing/2014/main" id="{381AB47B-9706-46DB-BF3F-BC748C853F31}"/>
              </a:ext>
            </a:extLst>
          </p:cNvPr>
          <p:cNvSpPr>
            <a:spLocks noGrp="1"/>
          </p:cNvSpPr>
          <p:nvPr>
            <p:ph idx="1"/>
          </p:nvPr>
        </p:nvSpPr>
        <p:spPr>
          <a:xfrm>
            <a:off x="457200" y="1417638"/>
            <a:ext cx="8229600" cy="4891682"/>
          </a:xfrm>
        </p:spPr>
        <p:txBody>
          <a:bodyPr>
            <a:noAutofit/>
          </a:bodyPr>
          <a:lstStyle/>
          <a:p>
            <a:pPr marL="0" lvl="0" indent="0">
              <a:buNone/>
            </a:pPr>
            <a:r>
              <a:rPr lang="sv-SE" sz="1800" b="1" dirty="0">
                <a:effectLst/>
                <a:latin typeface="Calibri" panose="020F0502020204030204" pitchFamily="34" charset="0"/>
                <a:ea typeface="Times New Roman" panose="02020603050405020304" pitchFamily="18" charset="0"/>
              </a:rPr>
              <a:t>14.30 – Välkomna</a:t>
            </a:r>
          </a:p>
          <a:p>
            <a:pPr lvl="1"/>
            <a:r>
              <a:rPr lang="sv-SE" sz="1400" b="1" dirty="0">
                <a:effectLst/>
                <a:latin typeface="Calibri" panose="020F0502020204030204" pitchFamily="34" charset="0"/>
                <a:ea typeface="Times New Roman" panose="02020603050405020304" pitchFamily="18" charset="0"/>
              </a:rPr>
              <a:t>Byggrådets vision, syfte och mål </a:t>
            </a:r>
          </a:p>
          <a:p>
            <a:pPr lvl="1"/>
            <a:r>
              <a:rPr lang="sv-SE" sz="1400" b="1" dirty="0">
                <a:effectLst/>
                <a:latin typeface="Calibri" panose="020F0502020204030204" pitchFamily="34" charset="0"/>
                <a:ea typeface="Calibri" panose="020F0502020204030204" pitchFamily="34" charset="0"/>
              </a:rPr>
              <a:t>Projekt som Byggrådet finansierar</a:t>
            </a:r>
          </a:p>
          <a:p>
            <a:pPr lvl="1"/>
            <a:r>
              <a:rPr lang="sv-SE" sz="1400" b="1" dirty="0">
                <a:effectLst/>
                <a:latin typeface="Calibri" panose="020F0502020204030204" pitchFamily="34" charset="0"/>
                <a:ea typeface="Calibri" panose="020F0502020204030204" pitchFamily="34" charset="0"/>
              </a:rPr>
              <a:t>Resultat av tidigare Dialogmöten</a:t>
            </a:r>
          </a:p>
          <a:p>
            <a:pPr lvl="1"/>
            <a:r>
              <a:rPr lang="sv-SE" sz="1400" b="1" dirty="0">
                <a:latin typeface="Calibri" panose="020F0502020204030204" pitchFamily="34" charset="0"/>
                <a:ea typeface="Calibri" panose="020F0502020204030204" pitchFamily="34" charset="0"/>
              </a:rPr>
              <a:t>Varvet runt</a:t>
            </a:r>
          </a:p>
          <a:p>
            <a:pPr marL="0" indent="0">
              <a:buNone/>
            </a:pPr>
            <a:r>
              <a:rPr lang="sv-SE" sz="1700" dirty="0">
                <a:effectLst/>
                <a:latin typeface="Calibri" panose="020F0502020204030204" pitchFamily="34" charset="0"/>
                <a:ea typeface="Calibri" panose="020F0502020204030204" pitchFamily="34" charset="0"/>
              </a:rPr>
              <a:t>15.00 – Enkätstudien kring olika perspektiv på möjliga samarbeten</a:t>
            </a:r>
          </a:p>
          <a:p>
            <a:pPr marL="0" indent="0">
              <a:buNone/>
            </a:pPr>
            <a:r>
              <a:rPr lang="sv-SE" sz="1700" i="1" dirty="0">
                <a:latin typeface="Calibri" panose="020F0502020204030204" pitchFamily="34" charset="0"/>
                <a:ea typeface="Calibri" panose="020F0502020204030204" pitchFamily="34" charset="0"/>
              </a:rPr>
              <a:t>              Bensträckare</a:t>
            </a:r>
          </a:p>
          <a:p>
            <a:pPr marL="0" indent="0">
              <a:buNone/>
            </a:pPr>
            <a:r>
              <a:rPr lang="sv-SE" sz="1700" dirty="0">
                <a:latin typeface="Calibri" panose="020F0502020204030204" pitchFamily="34" charset="0"/>
                <a:ea typeface="Calibri" panose="020F0502020204030204" pitchFamily="34" charset="0"/>
              </a:rPr>
              <a:t>16.00 – Insamlat material om konkreta behov i kurser</a:t>
            </a:r>
          </a:p>
          <a:p>
            <a:pPr marL="0" indent="0">
              <a:buNone/>
            </a:pPr>
            <a:r>
              <a:rPr lang="sv-SE" sz="1700" dirty="0">
                <a:latin typeface="Calibri" panose="020F0502020204030204" pitchFamily="34" charset="0"/>
                <a:ea typeface="Calibri" panose="020F0502020204030204" pitchFamily="34" charset="0"/>
                <a:sym typeface="Wingdings" panose="05000000000000000000" pitchFamily="2" charset="2"/>
              </a:rPr>
              <a:t>17.00 – Avslutning &amp; mingel</a:t>
            </a:r>
          </a:p>
        </p:txBody>
      </p:sp>
      <p:sp>
        <p:nvSpPr>
          <p:cNvPr id="4" name="Platshållare för datum 3">
            <a:extLst>
              <a:ext uri="{FF2B5EF4-FFF2-40B4-BE49-F238E27FC236}">
                <a16:creationId xmlns:a16="http://schemas.microsoft.com/office/drawing/2014/main" id="{2A3D1742-97C3-4904-BECF-EE163E7CDDBC}"/>
              </a:ext>
            </a:extLst>
          </p:cNvPr>
          <p:cNvSpPr>
            <a:spLocks noGrp="1"/>
          </p:cNvSpPr>
          <p:nvPr>
            <p:ph type="dt" sz="half" idx="10"/>
          </p:nvPr>
        </p:nvSpPr>
        <p:spPr/>
        <p:txBody>
          <a:bodyPr/>
          <a:lstStyle/>
          <a:p>
            <a:r>
              <a:rPr lang="sv-SE"/>
              <a:t>2021-11-23</a:t>
            </a:r>
            <a:endParaRPr lang="en-US"/>
          </a:p>
        </p:txBody>
      </p:sp>
    </p:spTree>
    <p:extLst>
      <p:ext uri="{BB962C8B-B14F-4D97-AF65-F5344CB8AC3E}">
        <p14:creationId xmlns:p14="http://schemas.microsoft.com/office/powerpoint/2010/main" val="226802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5360A4-73A7-4522-AEC0-D716376CAF0E}"/>
              </a:ext>
            </a:extLst>
          </p:cNvPr>
          <p:cNvSpPr>
            <a:spLocks noGrp="1"/>
          </p:cNvSpPr>
          <p:nvPr>
            <p:ph type="title"/>
          </p:nvPr>
        </p:nvSpPr>
        <p:spPr>
          <a:xfrm>
            <a:off x="457200" y="548680"/>
            <a:ext cx="8229600" cy="868958"/>
          </a:xfrm>
        </p:spPr>
        <p:txBody>
          <a:bodyPr>
            <a:normAutofit/>
          </a:bodyPr>
          <a:lstStyle/>
          <a:p>
            <a:r>
              <a:rPr lang="en-GB" sz="3600" dirty="0"/>
              <a:t>Program</a:t>
            </a:r>
          </a:p>
        </p:txBody>
      </p:sp>
      <p:sp>
        <p:nvSpPr>
          <p:cNvPr id="3" name="Platshållare för innehåll 2">
            <a:extLst>
              <a:ext uri="{FF2B5EF4-FFF2-40B4-BE49-F238E27FC236}">
                <a16:creationId xmlns:a16="http://schemas.microsoft.com/office/drawing/2014/main" id="{381AB47B-9706-46DB-BF3F-BC748C853F31}"/>
              </a:ext>
            </a:extLst>
          </p:cNvPr>
          <p:cNvSpPr>
            <a:spLocks noGrp="1"/>
          </p:cNvSpPr>
          <p:nvPr>
            <p:ph idx="1"/>
          </p:nvPr>
        </p:nvSpPr>
        <p:spPr>
          <a:xfrm>
            <a:off x="457200" y="1417638"/>
            <a:ext cx="8229600" cy="4891682"/>
          </a:xfrm>
        </p:spPr>
        <p:txBody>
          <a:bodyPr>
            <a:noAutofit/>
          </a:bodyPr>
          <a:lstStyle/>
          <a:p>
            <a:pPr marL="0" lvl="0" indent="0">
              <a:buNone/>
            </a:pPr>
            <a:r>
              <a:rPr lang="sv-SE" sz="1800" dirty="0">
                <a:effectLst/>
                <a:latin typeface="Calibri" panose="020F0502020204030204" pitchFamily="34" charset="0"/>
                <a:ea typeface="Times New Roman" panose="02020603050405020304" pitchFamily="18" charset="0"/>
              </a:rPr>
              <a:t>14.30 – Välkomna</a:t>
            </a:r>
          </a:p>
          <a:p>
            <a:pPr marL="0" indent="0">
              <a:buNone/>
            </a:pPr>
            <a:r>
              <a:rPr lang="sv-SE" sz="1700" b="1" dirty="0">
                <a:effectLst/>
                <a:latin typeface="Calibri" panose="020F0502020204030204" pitchFamily="34" charset="0"/>
                <a:ea typeface="Calibri" panose="020F0502020204030204" pitchFamily="34" charset="0"/>
              </a:rPr>
              <a:t>15.00 – Enkätstudien kring olika perspektiv på möjliga samarbeten</a:t>
            </a:r>
          </a:p>
          <a:p>
            <a:pPr lvl="1"/>
            <a:r>
              <a:rPr lang="sv-SE" sz="1400" b="1" dirty="0">
                <a:latin typeface="Calibri" panose="020F0502020204030204" pitchFamily="34" charset="0"/>
                <a:ea typeface="Calibri" panose="020F0502020204030204" pitchFamily="34" charset="0"/>
              </a:rPr>
              <a:t>Presentation av resultaten</a:t>
            </a:r>
          </a:p>
          <a:p>
            <a:pPr lvl="1"/>
            <a:r>
              <a:rPr lang="sv-SE" sz="1400" b="1" dirty="0">
                <a:latin typeface="Calibri" panose="020F0502020204030204" pitchFamily="34" charset="0"/>
                <a:ea typeface="Calibri" panose="020F0502020204030204" pitchFamily="34" charset="0"/>
              </a:rPr>
              <a:t>Bikupa 1 </a:t>
            </a:r>
            <a:r>
              <a:rPr lang="sv-SE" sz="1400" b="1" dirty="0">
                <a:latin typeface="Calibri" panose="020F0502020204030204" pitchFamily="34" charset="0"/>
                <a:ea typeface="Calibri" panose="020F0502020204030204" pitchFamily="34" charset="0"/>
                <a:sym typeface="Wingdings" panose="05000000000000000000" pitchFamily="2" charset="2"/>
              </a:rPr>
              <a:t> Plenum</a:t>
            </a:r>
            <a:r>
              <a:rPr lang="sv-SE" sz="1400" b="1" dirty="0">
                <a:latin typeface="Calibri" panose="020F0502020204030204" pitchFamily="34" charset="0"/>
                <a:ea typeface="Calibri" panose="020F0502020204030204" pitchFamily="34" charset="0"/>
              </a:rPr>
              <a:t>: </a:t>
            </a:r>
            <a:r>
              <a:rPr lang="sv-SE" sz="1400" b="1" dirty="0">
                <a:latin typeface="Calibri" panose="020F0502020204030204" pitchFamily="34" charset="0"/>
                <a:ea typeface="Calibri" panose="020F0502020204030204" pitchFamily="34" charset="0"/>
                <a:sym typeface="Wingdings" panose="05000000000000000000" pitchFamily="2" charset="2"/>
              </a:rPr>
              <a:t>analys av typ av insats</a:t>
            </a:r>
            <a:endParaRPr lang="sv-SE" sz="1400" b="1" dirty="0">
              <a:latin typeface="Calibri" panose="020F0502020204030204" pitchFamily="34" charset="0"/>
              <a:ea typeface="Calibri" panose="020F0502020204030204" pitchFamily="34" charset="0"/>
            </a:endParaRPr>
          </a:p>
          <a:p>
            <a:pPr lvl="1"/>
            <a:r>
              <a:rPr lang="sv-SE" sz="1400" b="1" dirty="0">
                <a:latin typeface="Calibri" panose="020F0502020204030204" pitchFamily="34" charset="0"/>
                <a:ea typeface="Calibri" panose="020F0502020204030204" pitchFamily="34" charset="0"/>
              </a:rPr>
              <a:t>Bikupa 2 </a:t>
            </a:r>
            <a:r>
              <a:rPr lang="sv-SE" sz="1400" b="1" dirty="0">
                <a:latin typeface="Calibri" panose="020F0502020204030204" pitchFamily="34" charset="0"/>
                <a:ea typeface="Calibri" panose="020F0502020204030204" pitchFamily="34" charset="0"/>
                <a:sym typeface="Wingdings" panose="05000000000000000000" pitchFamily="2" charset="2"/>
              </a:rPr>
              <a:t> Plenum</a:t>
            </a:r>
            <a:r>
              <a:rPr lang="sv-SE" sz="1400" b="1" dirty="0">
                <a:latin typeface="Calibri" panose="020F0502020204030204" pitchFamily="34" charset="0"/>
                <a:ea typeface="Calibri" panose="020F0502020204030204" pitchFamily="34" charset="0"/>
              </a:rPr>
              <a:t>: analys av insatser inom olika områden</a:t>
            </a:r>
            <a:br>
              <a:rPr lang="sv-SE" sz="1400" dirty="0">
                <a:latin typeface="Calibri" panose="020F0502020204030204" pitchFamily="34" charset="0"/>
                <a:ea typeface="Calibri" panose="020F0502020204030204" pitchFamily="34" charset="0"/>
              </a:rPr>
            </a:br>
            <a:endParaRPr lang="sv-SE" sz="1400" dirty="0">
              <a:effectLst/>
              <a:latin typeface="Calibri" panose="020F0502020204030204" pitchFamily="34" charset="0"/>
              <a:ea typeface="Calibri" panose="020F0502020204030204" pitchFamily="34" charset="0"/>
            </a:endParaRPr>
          </a:p>
          <a:p>
            <a:pPr marL="0" indent="0">
              <a:buNone/>
            </a:pPr>
            <a:r>
              <a:rPr lang="sv-SE" sz="1700" i="1" dirty="0">
                <a:latin typeface="Calibri" panose="020F0502020204030204" pitchFamily="34" charset="0"/>
                <a:ea typeface="Calibri" panose="020F0502020204030204" pitchFamily="34" charset="0"/>
              </a:rPr>
              <a:t>              Bensträckare</a:t>
            </a:r>
          </a:p>
          <a:p>
            <a:pPr marL="0" indent="0">
              <a:buNone/>
            </a:pPr>
            <a:r>
              <a:rPr lang="sv-SE" sz="1700" dirty="0">
                <a:latin typeface="Calibri" panose="020F0502020204030204" pitchFamily="34" charset="0"/>
                <a:ea typeface="Calibri" panose="020F0502020204030204" pitchFamily="34" charset="0"/>
              </a:rPr>
              <a:t>16.00 – Insamlat material om konkreta behov i kurser</a:t>
            </a:r>
          </a:p>
          <a:p>
            <a:pPr marL="0" indent="0">
              <a:buNone/>
            </a:pPr>
            <a:r>
              <a:rPr lang="sv-SE" sz="1700" dirty="0">
                <a:latin typeface="Calibri" panose="020F0502020204030204" pitchFamily="34" charset="0"/>
                <a:ea typeface="Calibri" panose="020F0502020204030204" pitchFamily="34" charset="0"/>
                <a:sym typeface="Wingdings" panose="05000000000000000000" pitchFamily="2" charset="2"/>
              </a:rPr>
              <a:t>17.00 – Avslutning &amp; mingel</a:t>
            </a:r>
          </a:p>
        </p:txBody>
      </p:sp>
      <p:sp>
        <p:nvSpPr>
          <p:cNvPr id="4" name="Platshållare för datum 3">
            <a:extLst>
              <a:ext uri="{FF2B5EF4-FFF2-40B4-BE49-F238E27FC236}">
                <a16:creationId xmlns:a16="http://schemas.microsoft.com/office/drawing/2014/main" id="{2A3D1742-97C3-4904-BECF-EE163E7CDDBC}"/>
              </a:ext>
            </a:extLst>
          </p:cNvPr>
          <p:cNvSpPr>
            <a:spLocks noGrp="1"/>
          </p:cNvSpPr>
          <p:nvPr>
            <p:ph type="dt" sz="half" idx="10"/>
          </p:nvPr>
        </p:nvSpPr>
        <p:spPr/>
        <p:txBody>
          <a:bodyPr/>
          <a:lstStyle/>
          <a:p>
            <a:r>
              <a:rPr lang="sv-SE"/>
              <a:t>2021-11-23</a:t>
            </a:r>
            <a:endParaRPr lang="en-US"/>
          </a:p>
        </p:txBody>
      </p:sp>
    </p:spTree>
    <p:extLst>
      <p:ext uri="{BB962C8B-B14F-4D97-AF65-F5344CB8AC3E}">
        <p14:creationId xmlns:p14="http://schemas.microsoft.com/office/powerpoint/2010/main" val="323650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3200" dirty="0"/>
              <a:t>Resultat av (spontan) enkätstudie</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p:txBody>
          <a:bodyPr>
            <a:noAutofit/>
          </a:bodyPr>
          <a:lstStyle/>
          <a:p>
            <a:r>
              <a:rPr lang="sv-SE" sz="2400" dirty="0">
                <a:latin typeface="Calibri" panose="020F0502020204030204" pitchFamily="34" charset="0"/>
                <a:ea typeface="Calibri" panose="020F0502020204030204" pitchFamily="34" charset="0"/>
                <a:sym typeface="Wingdings" panose="05000000000000000000" pitchFamily="2" charset="2"/>
              </a:rPr>
              <a:t>Tack för att ni svarade!</a:t>
            </a:r>
          </a:p>
          <a:p>
            <a:r>
              <a:rPr lang="sv-SE" sz="2400" dirty="0">
                <a:latin typeface="Calibri" panose="020F0502020204030204" pitchFamily="34" charset="0"/>
                <a:ea typeface="Calibri" panose="020F0502020204030204" pitchFamily="34" charset="0"/>
                <a:sym typeface="Wingdings" panose="05000000000000000000" pitchFamily="2" charset="2"/>
              </a:rPr>
              <a:t>Respondenter</a:t>
            </a:r>
          </a:p>
          <a:p>
            <a:pPr lvl="1"/>
            <a:r>
              <a:rPr lang="sv-SE" sz="1600" dirty="0">
                <a:latin typeface="Calibri" panose="020F0502020204030204" pitchFamily="34" charset="0"/>
                <a:ea typeface="Calibri" panose="020F0502020204030204" pitchFamily="34" charset="0"/>
                <a:sym typeface="Wingdings" panose="05000000000000000000" pitchFamily="2" charset="2"/>
              </a:rPr>
              <a:t>13 studenter på ingenjörsprogram</a:t>
            </a:r>
          </a:p>
          <a:p>
            <a:pPr lvl="1"/>
            <a:r>
              <a:rPr lang="sv-SE" sz="1600" dirty="0">
                <a:latin typeface="Calibri" panose="020F0502020204030204" pitchFamily="34" charset="0"/>
                <a:ea typeface="Calibri" panose="020F0502020204030204" pitchFamily="34" charset="0"/>
                <a:sym typeface="Wingdings" panose="05000000000000000000" pitchFamily="2" charset="2"/>
              </a:rPr>
              <a:t>14 lärare/forskare på Universitet/Högskola</a:t>
            </a:r>
          </a:p>
          <a:p>
            <a:pPr lvl="1"/>
            <a:r>
              <a:rPr lang="sv-SE" sz="1600" dirty="0">
                <a:latin typeface="Calibri" panose="020F0502020204030204" pitchFamily="34" charset="0"/>
                <a:ea typeface="Calibri" panose="020F0502020204030204" pitchFamily="34" charset="0"/>
                <a:sym typeface="Wingdings" panose="05000000000000000000" pitchFamily="2" charset="2"/>
              </a:rPr>
              <a:t>20 verksamma inom näringsliv eller annan organisation som ibland rekryterar ingenjörer</a:t>
            </a:r>
          </a:p>
          <a:p>
            <a:r>
              <a:rPr lang="sv-SE" sz="2400" dirty="0">
                <a:latin typeface="Calibri" panose="020F0502020204030204" pitchFamily="34" charset="0"/>
                <a:ea typeface="Calibri" panose="020F0502020204030204" pitchFamily="34" charset="0"/>
                <a:sym typeface="Wingdings" panose="05000000000000000000" pitchFamily="2" charset="2"/>
              </a:rPr>
              <a:t>Metodreflektion:</a:t>
            </a:r>
          </a:p>
          <a:p>
            <a:pPr lvl="1"/>
            <a:r>
              <a:rPr lang="sv-SE" sz="1600" dirty="0">
                <a:latin typeface="Calibri" panose="020F0502020204030204" pitchFamily="34" charset="0"/>
                <a:ea typeface="Calibri" panose="020F0502020204030204" pitchFamily="34" charset="0"/>
                <a:sym typeface="Wingdings" panose="05000000000000000000" pitchFamily="2" charset="2"/>
              </a:rPr>
              <a:t>Urvalet är inte slumpmässigt, och ganska få respondenter</a:t>
            </a:r>
            <a:br>
              <a:rPr lang="sv-SE" sz="1600" dirty="0">
                <a:latin typeface="Calibri" panose="020F0502020204030204" pitchFamily="34" charset="0"/>
                <a:ea typeface="Calibri" panose="020F0502020204030204" pitchFamily="34" charset="0"/>
                <a:sym typeface="Wingdings" panose="05000000000000000000" pitchFamily="2" charset="2"/>
              </a:rPr>
            </a:br>
            <a:r>
              <a:rPr lang="sv-SE" sz="1600" dirty="0">
                <a:latin typeface="Calibri" panose="020F0502020204030204" pitchFamily="34" charset="0"/>
                <a:ea typeface="Calibri" panose="020F0502020204030204" pitchFamily="34" charset="0"/>
                <a:sym typeface="Wingdings" panose="05000000000000000000" pitchFamily="2" charset="2"/>
              </a:rPr>
              <a:t> Resultaten är indikativa, men väl värda att diskutera!</a:t>
            </a:r>
            <a:br>
              <a:rPr lang="sv-SE" sz="1600" dirty="0">
                <a:latin typeface="Calibri" panose="020F0502020204030204" pitchFamily="34" charset="0"/>
                <a:ea typeface="Calibri" panose="020F0502020204030204" pitchFamily="34" charset="0"/>
                <a:sym typeface="Wingdings" panose="05000000000000000000" pitchFamily="2" charset="2"/>
              </a:rPr>
            </a:br>
            <a:br>
              <a:rPr lang="sv-SE" sz="1600" dirty="0">
                <a:latin typeface="Calibri" panose="020F0502020204030204" pitchFamily="34" charset="0"/>
                <a:ea typeface="Calibri" panose="020F0502020204030204" pitchFamily="34" charset="0"/>
                <a:sym typeface="Wingdings" panose="05000000000000000000" pitchFamily="2" charset="2"/>
              </a:rPr>
            </a:br>
            <a:endParaRPr lang="sv-SE" sz="1600" dirty="0">
              <a:latin typeface="Calibri" panose="020F0502020204030204" pitchFamily="34" charset="0"/>
              <a:ea typeface="Calibri" panose="020F0502020204030204" pitchFamily="34" charset="0"/>
              <a:sym typeface="Wingdings" panose="05000000000000000000" pitchFamily="2" charset="2"/>
            </a:endParaRPr>
          </a:p>
          <a:p>
            <a:endParaRPr lang="sv-SE" dirty="0">
              <a:effectLst/>
            </a:endParaRPr>
          </a:p>
        </p:txBody>
      </p:sp>
    </p:spTree>
    <p:extLst>
      <p:ext uri="{BB962C8B-B14F-4D97-AF65-F5344CB8AC3E}">
        <p14:creationId xmlns:p14="http://schemas.microsoft.com/office/powerpoint/2010/main" val="180411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792089"/>
          </a:xfrm>
        </p:spPr>
        <p:txBody>
          <a:bodyPr>
            <a:normAutofit/>
          </a:bodyPr>
          <a:lstStyle/>
          <a:p>
            <a:r>
              <a:rPr lang="sv-SE" sz="2800" dirty="0"/>
              <a:t>Typ av insats</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a:xfrm>
            <a:off x="457200" y="1142639"/>
            <a:ext cx="8363272" cy="504056"/>
          </a:xfrm>
        </p:spPr>
        <p:txBody>
          <a:bodyPr>
            <a:noAutofit/>
          </a:bodyPr>
          <a:lstStyle/>
          <a:p>
            <a:r>
              <a:rPr lang="sv-SE" sz="2000" dirty="0">
                <a:latin typeface="Calibri" panose="020F0502020204030204" pitchFamily="34" charset="0"/>
                <a:ea typeface="Calibri" panose="020F0502020204030204" pitchFamily="34" charset="0"/>
                <a:sym typeface="Wingdings" panose="05000000000000000000" pitchFamily="2" charset="2"/>
              </a:rPr>
              <a:t>Reflektioner runt borden, 15 min  Plenum</a:t>
            </a:r>
          </a:p>
        </p:txBody>
      </p:sp>
      <p:pic>
        <p:nvPicPr>
          <p:cNvPr id="3" name="Bildobjekt 2">
            <a:extLst>
              <a:ext uri="{FF2B5EF4-FFF2-40B4-BE49-F238E27FC236}">
                <a16:creationId xmlns:a16="http://schemas.microsoft.com/office/drawing/2014/main" id="{C391F770-F908-430D-91BA-90D885CFE0AB}"/>
              </a:ext>
            </a:extLst>
          </p:cNvPr>
          <p:cNvPicPr>
            <a:picLocks noChangeAspect="1"/>
          </p:cNvPicPr>
          <p:nvPr/>
        </p:nvPicPr>
        <p:blipFill>
          <a:blip r:embed="rId2"/>
          <a:stretch>
            <a:fillRect/>
          </a:stretch>
        </p:blipFill>
        <p:spPr>
          <a:xfrm>
            <a:off x="467544" y="1756785"/>
            <a:ext cx="3121271" cy="1876083"/>
          </a:xfrm>
          <a:prstGeom prst="rect">
            <a:avLst/>
          </a:prstGeom>
        </p:spPr>
      </p:pic>
      <p:pic>
        <p:nvPicPr>
          <p:cNvPr id="5" name="Bildobjekt 4">
            <a:extLst>
              <a:ext uri="{FF2B5EF4-FFF2-40B4-BE49-F238E27FC236}">
                <a16:creationId xmlns:a16="http://schemas.microsoft.com/office/drawing/2014/main" id="{5E397D9A-A246-4AD0-8A30-7600318E46B6}"/>
              </a:ext>
            </a:extLst>
          </p:cNvPr>
          <p:cNvPicPr>
            <a:picLocks noChangeAspect="1"/>
          </p:cNvPicPr>
          <p:nvPr/>
        </p:nvPicPr>
        <p:blipFill>
          <a:blip r:embed="rId3"/>
          <a:stretch>
            <a:fillRect/>
          </a:stretch>
        </p:blipFill>
        <p:spPr>
          <a:xfrm>
            <a:off x="3611952" y="1756784"/>
            <a:ext cx="3121270" cy="1876083"/>
          </a:xfrm>
          <a:prstGeom prst="rect">
            <a:avLst/>
          </a:prstGeom>
        </p:spPr>
      </p:pic>
      <p:pic>
        <p:nvPicPr>
          <p:cNvPr id="7" name="Bildobjekt 6">
            <a:extLst>
              <a:ext uri="{FF2B5EF4-FFF2-40B4-BE49-F238E27FC236}">
                <a16:creationId xmlns:a16="http://schemas.microsoft.com/office/drawing/2014/main" id="{C8E8C619-864F-46A4-A94C-08ED84C6318A}"/>
              </a:ext>
            </a:extLst>
          </p:cNvPr>
          <p:cNvPicPr>
            <a:picLocks noChangeAspect="1"/>
          </p:cNvPicPr>
          <p:nvPr/>
        </p:nvPicPr>
        <p:blipFill>
          <a:blip r:embed="rId4"/>
          <a:stretch>
            <a:fillRect/>
          </a:stretch>
        </p:blipFill>
        <p:spPr>
          <a:xfrm>
            <a:off x="467545" y="3896420"/>
            <a:ext cx="3121272" cy="1876083"/>
          </a:xfrm>
          <a:prstGeom prst="rect">
            <a:avLst/>
          </a:prstGeom>
        </p:spPr>
      </p:pic>
      <p:pic>
        <p:nvPicPr>
          <p:cNvPr id="8" name="Bildobjekt 7">
            <a:extLst>
              <a:ext uri="{FF2B5EF4-FFF2-40B4-BE49-F238E27FC236}">
                <a16:creationId xmlns:a16="http://schemas.microsoft.com/office/drawing/2014/main" id="{BE85AFBA-75EA-4D91-B412-3BB8752E0A89}"/>
              </a:ext>
            </a:extLst>
          </p:cNvPr>
          <p:cNvPicPr>
            <a:picLocks noChangeAspect="1"/>
          </p:cNvPicPr>
          <p:nvPr/>
        </p:nvPicPr>
        <p:blipFill>
          <a:blip r:embed="rId5"/>
          <a:stretch>
            <a:fillRect/>
          </a:stretch>
        </p:blipFill>
        <p:spPr>
          <a:xfrm>
            <a:off x="3611952" y="3896420"/>
            <a:ext cx="3121270" cy="1876083"/>
          </a:xfrm>
          <a:prstGeom prst="rect">
            <a:avLst/>
          </a:prstGeom>
        </p:spPr>
      </p:pic>
      <p:sp>
        <p:nvSpPr>
          <p:cNvPr id="12" name="textruta 11">
            <a:extLst>
              <a:ext uri="{FF2B5EF4-FFF2-40B4-BE49-F238E27FC236}">
                <a16:creationId xmlns:a16="http://schemas.microsoft.com/office/drawing/2014/main" id="{5A1BD365-C97E-4FDB-B0EA-B38EBA50311E}"/>
              </a:ext>
            </a:extLst>
          </p:cNvPr>
          <p:cNvSpPr txBox="1"/>
          <p:nvPr/>
        </p:nvSpPr>
        <p:spPr>
          <a:xfrm>
            <a:off x="6805791" y="1756784"/>
            <a:ext cx="2304795" cy="2662267"/>
          </a:xfrm>
          <a:prstGeom prst="rect">
            <a:avLst/>
          </a:prstGeom>
          <a:noFill/>
        </p:spPr>
        <p:txBody>
          <a:bodyPr wrap="square">
            <a:spAutoFit/>
          </a:bodyPr>
          <a:lstStyle/>
          <a:p>
            <a:r>
              <a:rPr lang="sv-SE" sz="1200" b="1" dirty="0"/>
              <a:t>Fritextsvar </a:t>
            </a:r>
            <a:r>
              <a:rPr lang="sv-SE" sz="1100" b="1" dirty="0"/>
              <a:t>(sammanfattning)</a:t>
            </a:r>
          </a:p>
          <a:p>
            <a:endParaRPr lang="sv-SE" sz="1100" b="1" dirty="0"/>
          </a:p>
          <a:p>
            <a:pPr marL="171450" indent="-171450">
              <a:buFont typeface="Arial" panose="020B0604020202020204" pitchFamily="34" charset="0"/>
              <a:buChar char="•"/>
            </a:pPr>
            <a:r>
              <a:rPr lang="sv-SE" sz="1200" dirty="0"/>
              <a:t>Medverka i linjenämnd, programarbete eller motsvarande</a:t>
            </a:r>
          </a:p>
          <a:p>
            <a:pPr marL="171450" indent="-171450">
              <a:buFont typeface="Arial" panose="020B0604020202020204" pitchFamily="34" charset="0"/>
              <a:buChar char="•"/>
            </a:pPr>
            <a:r>
              <a:rPr lang="sv-SE" sz="1200" dirty="0"/>
              <a:t>Övningsledare</a:t>
            </a:r>
          </a:p>
          <a:p>
            <a:pPr marL="171450" indent="-171450">
              <a:buFont typeface="Arial" panose="020B0604020202020204" pitchFamily="34" charset="0"/>
              <a:buChar char="•"/>
            </a:pPr>
            <a:r>
              <a:rPr lang="sv-SE" sz="1200" dirty="0"/>
              <a:t>Examensarbete</a:t>
            </a:r>
          </a:p>
          <a:p>
            <a:pPr marL="171450" indent="-171450">
              <a:buFont typeface="Arial" panose="020B0604020202020204" pitchFamily="34" charset="0"/>
              <a:buChar char="•"/>
            </a:pPr>
            <a:r>
              <a:rPr lang="sv-SE" sz="1200" dirty="0"/>
              <a:t>Mentorskap </a:t>
            </a:r>
          </a:p>
          <a:p>
            <a:pPr marL="171450" indent="-171450">
              <a:buFont typeface="Arial" panose="020B0604020202020204" pitchFamily="34" charset="0"/>
              <a:buChar char="•"/>
            </a:pPr>
            <a:r>
              <a:rPr lang="sv-SE" sz="1200" dirty="0"/>
              <a:t>Projektuppgifter inklusive handledning, Case</a:t>
            </a:r>
          </a:p>
          <a:p>
            <a:pPr marL="171450" indent="-171450">
              <a:buFont typeface="Arial" panose="020B0604020202020204" pitchFamily="34" charset="0"/>
              <a:buChar char="•"/>
            </a:pPr>
            <a:r>
              <a:rPr lang="sv-SE" sz="1200" dirty="0"/>
              <a:t>Handlingar, inte minst 3D/BIM</a:t>
            </a:r>
          </a:p>
          <a:p>
            <a:pPr marL="171450" indent="-171450">
              <a:buFont typeface="Arial" panose="020B0604020202020204" pitchFamily="34" charset="0"/>
              <a:buChar char="•"/>
            </a:pPr>
            <a:r>
              <a:rPr lang="sv-SE" sz="1200" dirty="0"/>
              <a:t>Praktik</a:t>
            </a:r>
          </a:p>
          <a:p>
            <a:pPr marL="171450" indent="-171450">
              <a:buFont typeface="Arial" panose="020B0604020202020204" pitchFamily="34" charset="0"/>
              <a:buChar char="•"/>
            </a:pPr>
            <a:r>
              <a:rPr lang="sv-SE" sz="1200" dirty="0"/>
              <a:t>Sommarjobb</a:t>
            </a:r>
          </a:p>
          <a:p>
            <a:pPr marL="171450" indent="-171450">
              <a:buFont typeface="Arial" panose="020B0604020202020204" pitchFamily="34" charset="0"/>
              <a:buChar char="•"/>
            </a:pPr>
            <a:r>
              <a:rPr lang="sv-SE" sz="1200" dirty="0"/>
              <a:t>Extraarbete</a:t>
            </a:r>
          </a:p>
        </p:txBody>
      </p:sp>
    </p:spTree>
    <p:extLst>
      <p:ext uri="{BB962C8B-B14F-4D97-AF65-F5344CB8AC3E}">
        <p14:creationId xmlns:p14="http://schemas.microsoft.com/office/powerpoint/2010/main" val="195242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3200" dirty="0"/>
              <a:t>Reflektioner kring olika typer av insatser</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p:txBody>
          <a:bodyPr>
            <a:noAutofit/>
          </a:bodyPr>
          <a:lstStyle/>
          <a:p>
            <a:r>
              <a:rPr lang="sv-SE" sz="1600" dirty="0">
                <a:latin typeface="Calibri" panose="020F0502020204030204" pitchFamily="34" charset="0"/>
                <a:ea typeface="Calibri" panose="020F0502020204030204" pitchFamily="34" charset="0"/>
                <a:sym typeface="Wingdings" panose="05000000000000000000" pitchFamily="2" charset="2"/>
              </a:rPr>
              <a:t>Laborationer: hur ska det gå till i praktiken?</a:t>
            </a:r>
          </a:p>
          <a:p>
            <a:r>
              <a:rPr lang="sv-SE" sz="1600" dirty="0">
                <a:latin typeface="Calibri" panose="020F0502020204030204" pitchFamily="34" charset="0"/>
                <a:ea typeface="Calibri" panose="020F0502020204030204" pitchFamily="34" charset="0"/>
                <a:sym typeface="Wingdings" panose="05000000000000000000" pitchFamily="2" charset="2"/>
              </a:rPr>
              <a:t>Gästföreläsningar med en bärande tanke. Ofta svag respons, uttryckte någon.</a:t>
            </a:r>
          </a:p>
          <a:p>
            <a:r>
              <a:rPr lang="sv-SE" sz="1600" dirty="0">
                <a:latin typeface="Calibri" panose="020F0502020204030204" pitchFamily="34" charset="0"/>
                <a:ea typeface="Calibri" panose="020F0502020204030204" pitchFamily="34" charset="0"/>
                <a:sym typeface="Wingdings" panose="05000000000000000000" pitchFamily="2" charset="2"/>
              </a:rPr>
              <a:t>Studentmedarbetare: anlita och att ta hand om dessa väl</a:t>
            </a:r>
          </a:p>
          <a:p>
            <a:r>
              <a:rPr lang="sv-SE" sz="1600" dirty="0">
                <a:latin typeface="Calibri" panose="020F0502020204030204" pitchFamily="34" charset="0"/>
                <a:ea typeface="Calibri" panose="020F0502020204030204" pitchFamily="34" charset="0"/>
                <a:sym typeface="Wingdings" panose="05000000000000000000" pitchFamily="2" charset="2"/>
              </a:rPr>
              <a:t>Case/sparring/utbyte: Byta roll genom att låta näringslivet kommentera inlämningsuppgifter*</a:t>
            </a:r>
          </a:p>
          <a:p>
            <a:r>
              <a:rPr lang="sv-SE" sz="1600" dirty="0">
                <a:latin typeface="Calibri" panose="020F0502020204030204" pitchFamily="34" charset="0"/>
                <a:ea typeface="Calibri" panose="020F0502020204030204" pitchFamily="34" charset="0"/>
                <a:sym typeface="Wingdings" panose="05000000000000000000" pitchFamily="2" charset="2"/>
              </a:rPr>
              <a:t>Examensarbeten: Viktigt att näringslivet deltar i presentationen på lärosätet (också)</a:t>
            </a:r>
          </a:p>
          <a:p>
            <a:r>
              <a:rPr lang="sv-SE" sz="1600" dirty="0">
                <a:latin typeface="Calibri" panose="020F0502020204030204" pitchFamily="34" charset="0"/>
                <a:ea typeface="Calibri" panose="020F0502020204030204" pitchFamily="34" charset="0"/>
                <a:sym typeface="Wingdings" panose="05000000000000000000" pitchFamily="2" charset="2"/>
              </a:rPr>
              <a:t>Gästföreläsningar: av olika yrkesroller, för att ge en inblick i vardagen</a:t>
            </a:r>
          </a:p>
          <a:p>
            <a:r>
              <a:rPr lang="sv-SE" sz="1600" dirty="0">
                <a:latin typeface="Calibri" panose="020F0502020204030204" pitchFamily="34" charset="0"/>
                <a:ea typeface="Calibri" panose="020F0502020204030204" pitchFamily="34" charset="0"/>
                <a:sym typeface="Wingdings" panose="05000000000000000000" pitchFamily="2" charset="2"/>
              </a:rPr>
              <a:t>Praktik: Vad kan lärosätena göra för att göra studenten ”attraktiv för praktik”</a:t>
            </a:r>
          </a:p>
          <a:p>
            <a:r>
              <a:rPr lang="sv-SE" sz="1600" dirty="0">
                <a:latin typeface="Calibri" panose="020F0502020204030204" pitchFamily="34" charset="0"/>
                <a:ea typeface="Calibri" panose="020F0502020204030204" pitchFamily="34" charset="0"/>
                <a:sym typeface="Wingdings" panose="05000000000000000000" pitchFamily="2" charset="2"/>
              </a:rPr>
              <a:t>Trycktesta: kursupplägg och projektarbeten *</a:t>
            </a:r>
          </a:p>
          <a:p>
            <a:r>
              <a:rPr lang="sv-SE" sz="1600" dirty="0">
                <a:latin typeface="Calibri" panose="020F0502020204030204" pitchFamily="34" charset="0"/>
                <a:ea typeface="Calibri" panose="020F0502020204030204" pitchFamily="34" charset="0"/>
                <a:sym typeface="Wingdings" panose="05000000000000000000" pitchFamily="2" charset="2"/>
              </a:rPr>
              <a:t>Studiebesök: specificera syfte, mål  innehåll och uppföljning</a:t>
            </a:r>
          </a:p>
          <a:p>
            <a:r>
              <a:rPr lang="sv-SE" sz="1600" dirty="0">
                <a:latin typeface="Calibri" panose="020F0502020204030204" pitchFamily="34" charset="0"/>
                <a:ea typeface="Calibri" panose="020F0502020204030204" pitchFamily="34" charset="0"/>
                <a:sym typeface="Wingdings" panose="05000000000000000000" pitchFamily="2" charset="2"/>
              </a:rPr>
              <a:t>Programledning är lärosätets roll</a:t>
            </a:r>
          </a:p>
          <a:p>
            <a:r>
              <a:rPr lang="sv-SE" sz="1600" dirty="0">
                <a:latin typeface="Calibri" panose="020F0502020204030204" pitchFamily="34" charset="0"/>
                <a:ea typeface="Calibri" panose="020F0502020204030204" pitchFamily="34" charset="0"/>
                <a:sym typeface="Wingdings" panose="05000000000000000000" pitchFamily="2" charset="2"/>
              </a:rPr>
              <a:t>Bidra till studenternas kontaktnät</a:t>
            </a:r>
          </a:p>
          <a:p>
            <a:r>
              <a:rPr lang="sv-SE" sz="1600" dirty="0">
                <a:latin typeface="Calibri" panose="020F0502020204030204" pitchFamily="34" charset="0"/>
                <a:ea typeface="Calibri" panose="020F0502020204030204" pitchFamily="34" charset="0"/>
                <a:sym typeface="Wingdings" panose="05000000000000000000" pitchFamily="2" charset="2"/>
              </a:rPr>
              <a:t>Vikten av framförhållning från lärosätenas sida vid planering av alla typer av insatser</a:t>
            </a:r>
          </a:p>
          <a:p>
            <a:pPr marL="0" indent="0">
              <a:buNone/>
            </a:pPr>
            <a:endParaRPr lang="sv-SE" sz="1600" dirty="0">
              <a:latin typeface="Calibri" panose="020F0502020204030204" pitchFamily="34" charset="0"/>
              <a:ea typeface="Calibri" panose="020F0502020204030204" pitchFamily="34" charset="0"/>
              <a:sym typeface="Wingdings" panose="05000000000000000000" pitchFamily="2" charset="2"/>
            </a:endParaRPr>
          </a:p>
          <a:p>
            <a:pPr marL="0" indent="0">
              <a:buNone/>
            </a:pPr>
            <a:br>
              <a:rPr lang="sv-SE" sz="1600" dirty="0">
                <a:latin typeface="Calibri" panose="020F0502020204030204" pitchFamily="34" charset="0"/>
                <a:ea typeface="Calibri" panose="020F0502020204030204" pitchFamily="34" charset="0"/>
                <a:sym typeface="Wingdings" panose="05000000000000000000" pitchFamily="2" charset="2"/>
              </a:rPr>
            </a:br>
            <a:br>
              <a:rPr lang="sv-SE" sz="1600" dirty="0">
                <a:latin typeface="Calibri" panose="020F0502020204030204" pitchFamily="34" charset="0"/>
                <a:ea typeface="Calibri" panose="020F0502020204030204" pitchFamily="34" charset="0"/>
                <a:sym typeface="Wingdings" panose="05000000000000000000" pitchFamily="2" charset="2"/>
              </a:rPr>
            </a:br>
            <a:endParaRPr lang="sv-SE" sz="1600" dirty="0">
              <a:latin typeface="Calibri" panose="020F0502020204030204" pitchFamily="34" charset="0"/>
              <a:ea typeface="Calibri" panose="020F0502020204030204" pitchFamily="34" charset="0"/>
              <a:sym typeface="Wingdings" panose="05000000000000000000" pitchFamily="2" charset="2"/>
            </a:endParaRPr>
          </a:p>
          <a:p>
            <a:endParaRPr lang="sv-SE" dirty="0">
              <a:effectLst/>
            </a:endParaRPr>
          </a:p>
        </p:txBody>
      </p:sp>
    </p:spTree>
    <p:extLst>
      <p:ext uri="{BB962C8B-B14F-4D97-AF65-F5344CB8AC3E}">
        <p14:creationId xmlns:p14="http://schemas.microsoft.com/office/powerpoint/2010/main" val="2868949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792089"/>
          </a:xfrm>
        </p:spPr>
        <p:txBody>
          <a:bodyPr>
            <a:normAutofit/>
          </a:bodyPr>
          <a:lstStyle/>
          <a:p>
            <a:r>
              <a:rPr lang="sv-SE" sz="2800" dirty="0"/>
              <a:t>Typ av insats (Fritextsvar ur enkäten)</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10" name="Platshållare för innehåll 9">
            <a:extLst>
              <a:ext uri="{FF2B5EF4-FFF2-40B4-BE49-F238E27FC236}">
                <a16:creationId xmlns:a16="http://schemas.microsoft.com/office/drawing/2014/main" id="{B1B37DD5-8DAE-4F2C-8732-755F75CDA764}"/>
              </a:ext>
            </a:extLst>
          </p:cNvPr>
          <p:cNvSpPr>
            <a:spLocks noGrp="1"/>
          </p:cNvSpPr>
          <p:nvPr>
            <p:ph idx="1"/>
          </p:nvPr>
        </p:nvSpPr>
        <p:spPr>
          <a:xfrm>
            <a:off x="467544" y="1340768"/>
            <a:ext cx="8229600" cy="4525963"/>
          </a:xfrm>
        </p:spPr>
        <p:txBody>
          <a:bodyPr>
            <a:normAutofit fontScale="40000" lnSpcReduction="20000"/>
          </a:bodyPr>
          <a:lstStyle/>
          <a:p>
            <a:pPr marL="171450" indent="-171450">
              <a:buFont typeface="Arial" panose="020B0604020202020204" pitchFamily="34" charset="0"/>
              <a:buChar char="•"/>
            </a:pPr>
            <a:r>
              <a:rPr lang="sv-SE" sz="3200" dirty="0"/>
              <a:t>Medverka i linjenämnd eller motsvarande.</a:t>
            </a:r>
          </a:p>
          <a:p>
            <a:pPr marL="171450" indent="-171450">
              <a:buFont typeface="Arial" panose="020B0604020202020204" pitchFamily="34" charset="0"/>
              <a:buChar char="•"/>
            </a:pPr>
            <a:r>
              <a:rPr lang="sv-SE" sz="3200" dirty="0"/>
              <a:t>Medverka som övningsledare.</a:t>
            </a:r>
          </a:p>
          <a:p>
            <a:pPr marL="171450" indent="-171450">
              <a:buFont typeface="Arial" panose="020B0604020202020204" pitchFamily="34" charset="0"/>
              <a:buChar char="•"/>
            </a:pPr>
            <a:r>
              <a:rPr lang="sv-SE" sz="3200" dirty="0"/>
              <a:t>Examensarbeten, praktik, mentorskap, projektuppgifter inklusive handledning, ...</a:t>
            </a:r>
          </a:p>
          <a:p>
            <a:pPr marL="171450" indent="-171450">
              <a:buFont typeface="Arial" panose="020B0604020202020204" pitchFamily="34" charset="0"/>
              <a:buChar char="•"/>
            </a:pPr>
            <a:r>
              <a:rPr lang="sv-SE" sz="3200" dirty="0"/>
              <a:t>Ge möjlighet till praktik</a:t>
            </a:r>
          </a:p>
          <a:p>
            <a:pPr marL="171450" indent="-171450">
              <a:buFont typeface="Arial" panose="020B0604020202020204" pitchFamily="34" charset="0"/>
              <a:buChar char="•"/>
            </a:pPr>
            <a:r>
              <a:rPr lang="sv-SE" sz="3200" dirty="0"/>
              <a:t>exjobbssamarbeten, är själv för gästföreläsningar utanför kurs men har märkt att det är väldigt svårt att få studenter att komma om de inte ingår i kurs. </a:t>
            </a:r>
          </a:p>
          <a:p>
            <a:pPr marL="171450" indent="-171450">
              <a:buFont typeface="Arial" panose="020B0604020202020204" pitchFamily="34" charset="0"/>
              <a:buChar char="•"/>
            </a:pPr>
            <a:r>
              <a:rPr lang="sv-SE" sz="3200" dirty="0"/>
              <a:t>genom deltagande i t ex presentationer och seminarier (mycket), delta i diskussion om utveckling av program, (mycket) sedan finns det mycket annat också men som egentligen handlar om att ge konkreta bidrag till både lärare och studenter.</a:t>
            </a:r>
          </a:p>
          <a:p>
            <a:pPr marL="171450" indent="-171450">
              <a:buFont typeface="Arial" panose="020B0604020202020204" pitchFamily="34" charset="0"/>
              <a:buChar char="•"/>
            </a:pPr>
            <a:r>
              <a:rPr lang="sv-SE" sz="3200" dirty="0"/>
              <a:t>aktivt praktik för kursdeltagare över en/två hel dag </a:t>
            </a:r>
          </a:p>
          <a:p>
            <a:pPr marL="171450" indent="-171450">
              <a:buFont typeface="Arial" panose="020B0604020202020204" pitchFamily="34" charset="0"/>
              <a:buChar char="•"/>
            </a:pPr>
            <a:r>
              <a:rPr lang="sv-SE" sz="3200" dirty="0"/>
              <a:t>Exempel på </a:t>
            </a:r>
            <a:r>
              <a:rPr lang="sv-SE" sz="3200" dirty="0" err="1"/>
              <a:t>case</a:t>
            </a:r>
            <a:r>
              <a:rPr lang="sv-SE" sz="3200" dirty="0"/>
              <a:t> (t.ex. byggprojekt) från branschen som man skulle kunna, handlingar m.m. Skulle kunna bidra i viss mån.</a:t>
            </a:r>
          </a:p>
          <a:p>
            <a:pPr marL="171450" indent="-171450">
              <a:buFont typeface="Arial" panose="020B0604020202020204" pitchFamily="34" charset="0"/>
              <a:buChar char="•"/>
            </a:pPr>
            <a:r>
              <a:rPr lang="sv-SE" sz="3200" dirty="0"/>
              <a:t>Praktikplatser, vi har två veckors obligatorisk praktik på Linnéuniversitetet.</a:t>
            </a:r>
          </a:p>
          <a:p>
            <a:pPr marL="171450" indent="-171450">
              <a:buFont typeface="Arial" panose="020B0604020202020204" pitchFamily="34" charset="0"/>
              <a:buChar char="•"/>
            </a:pPr>
            <a:r>
              <a:rPr lang="sv-SE" sz="3200" dirty="0"/>
              <a:t>Kanske verkliga </a:t>
            </a:r>
            <a:r>
              <a:rPr lang="sv-SE" sz="3200" dirty="0" err="1"/>
              <a:t>case</a:t>
            </a:r>
            <a:r>
              <a:rPr lang="sv-SE" sz="3200" dirty="0"/>
              <a:t>-studier. Studenterna ställs inför en frågeställning och jobbar fram en lösning. Verkliga lösningen presenteras och man resonerar om de föreslagna </a:t>
            </a:r>
            <a:r>
              <a:rPr lang="sv-SE" sz="3200" dirty="0" err="1"/>
              <a:t>teoreteska</a:t>
            </a:r>
            <a:r>
              <a:rPr lang="sv-SE" sz="3200" dirty="0"/>
              <a:t> angreppssätten vs verkligheten.</a:t>
            </a:r>
          </a:p>
          <a:p>
            <a:pPr marL="171450" indent="-171450">
              <a:buFont typeface="Arial" panose="020B0604020202020204" pitchFamily="34" charset="0"/>
              <a:buChar char="•"/>
            </a:pPr>
            <a:r>
              <a:rPr lang="sv-SE" sz="3200" dirty="0"/>
              <a:t>praktik och/eller sommarjobb. Handledning från yrkesaktiva</a:t>
            </a:r>
          </a:p>
          <a:p>
            <a:pPr marL="171450" indent="-171450">
              <a:buFont typeface="Arial" panose="020B0604020202020204" pitchFamily="34" charset="0"/>
              <a:buChar char="•"/>
            </a:pPr>
            <a:r>
              <a:rPr lang="sv-SE" sz="3200" dirty="0"/>
              <a:t>Examensarbete</a:t>
            </a:r>
          </a:p>
          <a:p>
            <a:pPr marL="171450" indent="-171450">
              <a:buFont typeface="Arial" panose="020B0604020202020204" pitchFamily="34" charset="0"/>
              <a:buChar char="•"/>
            </a:pPr>
            <a:r>
              <a:rPr lang="sv-SE" sz="3200" dirty="0"/>
              <a:t>Att skolan hjälper till att hitta extra jobb som är inom rätt inriktning, när man ska hitta själv är det svårt. Studenter kan vara en bra resurs på många jobb och fler borde ta möjligheten att använda det</a:t>
            </a:r>
          </a:p>
          <a:p>
            <a:pPr marL="171450" indent="-171450">
              <a:buFont typeface="Arial" panose="020B0604020202020204" pitchFamily="34" charset="0"/>
              <a:buChar char="•"/>
            </a:pPr>
            <a:r>
              <a:rPr lang="sv-SE" sz="3200" dirty="0"/>
              <a:t>Vi behöver tillgång till projektdokumentation (3D-modeller, ritningar, tekniska beskrivningar, BIM-manualer osv) för att kunna presentera verkliga </a:t>
            </a:r>
            <a:r>
              <a:rPr lang="sv-SE" sz="3200" dirty="0" err="1"/>
              <a:t>case</a:t>
            </a:r>
            <a:r>
              <a:rPr lang="sv-SE" sz="3200" dirty="0"/>
              <a:t> i vår undervisning.</a:t>
            </a:r>
          </a:p>
          <a:p>
            <a:pPr marL="171450" indent="-171450">
              <a:buFont typeface="Arial" panose="020B0604020202020204" pitchFamily="34" charset="0"/>
              <a:buChar char="•"/>
            </a:pPr>
            <a:r>
              <a:rPr lang="sv-SE" sz="3200" dirty="0"/>
              <a:t>Problemlösning på utbildning från verkliga problem</a:t>
            </a:r>
          </a:p>
          <a:p>
            <a:pPr marL="171450" indent="-171450">
              <a:buFont typeface="Arial" panose="020B0604020202020204" pitchFamily="34" charset="0"/>
              <a:buChar char="•"/>
            </a:pPr>
            <a:r>
              <a:rPr lang="sv-SE" sz="3200" dirty="0"/>
              <a:t>En hel del</a:t>
            </a:r>
            <a:endParaRPr lang="en-GB" dirty="0"/>
          </a:p>
        </p:txBody>
      </p:sp>
    </p:spTree>
    <p:extLst>
      <p:ext uri="{BB962C8B-B14F-4D97-AF65-F5344CB8AC3E}">
        <p14:creationId xmlns:p14="http://schemas.microsoft.com/office/powerpoint/2010/main" val="393955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B1746EC9-7ECA-4FD0-A587-CE4668C7D6C1}"/>
              </a:ext>
            </a:extLst>
          </p:cNvPr>
          <p:cNvPicPr>
            <a:picLocks noChangeAspect="1"/>
          </p:cNvPicPr>
          <p:nvPr/>
        </p:nvPicPr>
        <p:blipFill>
          <a:blip r:embed="rId2"/>
          <a:stretch>
            <a:fillRect/>
          </a:stretch>
        </p:blipFill>
        <p:spPr>
          <a:xfrm>
            <a:off x="5652120" y="4150066"/>
            <a:ext cx="3300408" cy="1983756"/>
          </a:xfrm>
          <a:prstGeom prst="rect">
            <a:avLst/>
          </a:prstGeom>
        </p:spPr>
      </p:pic>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323528" y="711066"/>
            <a:ext cx="8363272" cy="607095"/>
          </a:xfrm>
        </p:spPr>
        <p:txBody>
          <a:bodyPr>
            <a:normAutofit/>
          </a:bodyPr>
          <a:lstStyle/>
          <a:p>
            <a:pPr algn="l"/>
            <a:r>
              <a:rPr lang="sv-SE" sz="2800" dirty="0"/>
              <a:t>Insatser inom olika områden</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a:xfrm>
            <a:off x="326395" y="1277988"/>
            <a:ext cx="8363272" cy="504056"/>
          </a:xfrm>
        </p:spPr>
        <p:txBody>
          <a:bodyPr>
            <a:noAutofit/>
          </a:bodyPr>
          <a:lstStyle/>
          <a:p>
            <a:r>
              <a:rPr lang="sv-SE" sz="2000" dirty="0">
                <a:latin typeface="Calibri" panose="020F0502020204030204" pitchFamily="34" charset="0"/>
                <a:ea typeface="Calibri" panose="020F0502020204030204" pitchFamily="34" charset="0"/>
                <a:sym typeface="Wingdings" panose="05000000000000000000" pitchFamily="2" charset="2"/>
              </a:rPr>
              <a:t>Reflektioner runt borden, 15 min  Plenum</a:t>
            </a:r>
          </a:p>
          <a:p>
            <a:pPr marL="0" indent="0">
              <a:buNone/>
            </a:pPr>
            <a:endParaRPr lang="sv-SE" dirty="0">
              <a:effectLst/>
            </a:endParaRPr>
          </a:p>
        </p:txBody>
      </p:sp>
      <p:sp>
        <p:nvSpPr>
          <p:cNvPr id="12" name="textruta 11">
            <a:extLst>
              <a:ext uri="{FF2B5EF4-FFF2-40B4-BE49-F238E27FC236}">
                <a16:creationId xmlns:a16="http://schemas.microsoft.com/office/drawing/2014/main" id="{5A1BD365-C97E-4FDB-B0EA-B38EBA50311E}"/>
              </a:ext>
            </a:extLst>
          </p:cNvPr>
          <p:cNvSpPr txBox="1"/>
          <p:nvPr/>
        </p:nvSpPr>
        <p:spPr>
          <a:xfrm>
            <a:off x="6740478" y="333637"/>
            <a:ext cx="2437271" cy="3816429"/>
          </a:xfrm>
          <a:prstGeom prst="rect">
            <a:avLst/>
          </a:prstGeom>
          <a:noFill/>
        </p:spPr>
        <p:txBody>
          <a:bodyPr wrap="square">
            <a:spAutoFit/>
          </a:bodyPr>
          <a:lstStyle/>
          <a:p>
            <a:r>
              <a:rPr lang="sv-SE" sz="1400" b="1" dirty="0"/>
              <a:t>Fritextsvar </a:t>
            </a:r>
            <a:r>
              <a:rPr lang="sv-SE" sz="1200" b="1" dirty="0"/>
              <a:t>(sammanfattning)</a:t>
            </a:r>
          </a:p>
          <a:p>
            <a:endParaRPr lang="sv-SE" sz="1200" b="1" dirty="0"/>
          </a:p>
          <a:p>
            <a:pPr marL="171450" indent="-171450">
              <a:buFont typeface="Arial" panose="020B0604020202020204" pitchFamily="34" charset="0"/>
              <a:buChar char="•"/>
            </a:pPr>
            <a:r>
              <a:rPr lang="sv-SE" sz="1200" dirty="0"/>
              <a:t>Ekonomisk styrning</a:t>
            </a:r>
          </a:p>
          <a:p>
            <a:pPr marL="171450" indent="-171450">
              <a:buFont typeface="Arial" panose="020B0604020202020204" pitchFamily="34" charset="0"/>
              <a:buChar char="•"/>
            </a:pPr>
            <a:r>
              <a:rPr lang="sv-SE" sz="1200" dirty="0"/>
              <a:t>Belysa hur olika färdigheter måste samverka i praktiken.</a:t>
            </a:r>
          </a:p>
          <a:p>
            <a:pPr marL="171450" indent="-171450">
              <a:buFont typeface="Arial" panose="020B0604020202020204" pitchFamily="34" charset="0"/>
              <a:buChar char="•"/>
            </a:pPr>
            <a:r>
              <a:rPr lang="sv-SE" sz="1200" dirty="0"/>
              <a:t>Även om man kan bidra är det inte alltid rimligt. Det är inte näringslivet som håller i utbildningen. Det som är rimligt är att man ordnar praktikplatser, gästföreläsning, studiebesök.</a:t>
            </a:r>
          </a:p>
          <a:p>
            <a:pPr marL="171450" indent="-171450">
              <a:buFont typeface="Arial" panose="020B0604020202020204" pitchFamily="34" charset="0"/>
              <a:buChar char="•"/>
            </a:pPr>
            <a:r>
              <a:rPr lang="sv-SE" sz="1200" dirty="0"/>
              <a:t>Projektering: Att ge studenter möjlighet att få smaka på några av dem projekterings skede som finns i verklighets projektarbeten.</a:t>
            </a:r>
          </a:p>
          <a:p>
            <a:pPr marL="171450" indent="-171450">
              <a:buFont typeface="Arial" panose="020B0604020202020204" pitchFamily="34" charset="0"/>
              <a:buChar char="•"/>
            </a:pPr>
            <a:r>
              <a:rPr lang="sv-SE" sz="1200" dirty="0"/>
              <a:t>Teknik och Naturvetenskap: få möjlighet att få träffa de som visar hur nya tekniken användas i skarpt läge.</a:t>
            </a:r>
          </a:p>
          <a:p>
            <a:pPr marL="171450" indent="-171450">
              <a:buFont typeface="Arial" panose="020B0604020202020204" pitchFamily="34" charset="0"/>
              <a:buChar char="•"/>
            </a:pPr>
            <a:r>
              <a:rPr lang="sv-SE" sz="1200" dirty="0"/>
              <a:t>Inköp och affärsjuridik </a:t>
            </a:r>
          </a:p>
        </p:txBody>
      </p:sp>
      <p:pic>
        <p:nvPicPr>
          <p:cNvPr id="9" name="Bildobjekt 8">
            <a:extLst>
              <a:ext uri="{FF2B5EF4-FFF2-40B4-BE49-F238E27FC236}">
                <a16:creationId xmlns:a16="http://schemas.microsoft.com/office/drawing/2014/main" id="{163330FF-A5D2-488E-BA5E-46412604A87C}"/>
              </a:ext>
            </a:extLst>
          </p:cNvPr>
          <p:cNvPicPr>
            <a:picLocks noChangeAspect="1"/>
          </p:cNvPicPr>
          <p:nvPr/>
        </p:nvPicPr>
        <p:blipFill>
          <a:blip r:embed="rId3"/>
          <a:stretch>
            <a:fillRect/>
          </a:stretch>
        </p:blipFill>
        <p:spPr>
          <a:xfrm>
            <a:off x="323529" y="1882876"/>
            <a:ext cx="3312368" cy="1990945"/>
          </a:xfrm>
          <a:prstGeom prst="rect">
            <a:avLst/>
          </a:prstGeom>
        </p:spPr>
      </p:pic>
      <p:pic>
        <p:nvPicPr>
          <p:cNvPr id="11" name="Bildobjekt 10">
            <a:extLst>
              <a:ext uri="{FF2B5EF4-FFF2-40B4-BE49-F238E27FC236}">
                <a16:creationId xmlns:a16="http://schemas.microsoft.com/office/drawing/2014/main" id="{D1C14ED3-4D86-49AD-A007-17ADD1C1BD56}"/>
              </a:ext>
            </a:extLst>
          </p:cNvPr>
          <p:cNvPicPr>
            <a:picLocks noChangeAspect="1"/>
          </p:cNvPicPr>
          <p:nvPr/>
        </p:nvPicPr>
        <p:blipFill>
          <a:blip r:embed="rId4"/>
          <a:stretch>
            <a:fillRect/>
          </a:stretch>
        </p:blipFill>
        <p:spPr>
          <a:xfrm>
            <a:off x="2993805" y="4150066"/>
            <a:ext cx="3300407" cy="1983756"/>
          </a:xfrm>
          <a:prstGeom prst="rect">
            <a:avLst/>
          </a:prstGeom>
        </p:spPr>
      </p:pic>
      <p:pic>
        <p:nvPicPr>
          <p:cNvPr id="13" name="Bildobjekt 12">
            <a:extLst>
              <a:ext uri="{FF2B5EF4-FFF2-40B4-BE49-F238E27FC236}">
                <a16:creationId xmlns:a16="http://schemas.microsoft.com/office/drawing/2014/main" id="{2CE08E9B-AD73-4E3C-8895-04344DEC912B}"/>
              </a:ext>
            </a:extLst>
          </p:cNvPr>
          <p:cNvPicPr>
            <a:picLocks noChangeAspect="1"/>
          </p:cNvPicPr>
          <p:nvPr/>
        </p:nvPicPr>
        <p:blipFill>
          <a:blip r:embed="rId5"/>
          <a:stretch>
            <a:fillRect/>
          </a:stretch>
        </p:blipFill>
        <p:spPr>
          <a:xfrm>
            <a:off x="3473341" y="1871882"/>
            <a:ext cx="3330659" cy="2001939"/>
          </a:xfrm>
          <a:prstGeom prst="rect">
            <a:avLst/>
          </a:prstGeom>
        </p:spPr>
      </p:pic>
      <p:pic>
        <p:nvPicPr>
          <p:cNvPr id="10" name="Bildobjekt 9">
            <a:extLst>
              <a:ext uri="{FF2B5EF4-FFF2-40B4-BE49-F238E27FC236}">
                <a16:creationId xmlns:a16="http://schemas.microsoft.com/office/drawing/2014/main" id="{42A931A2-0B37-4C2D-A15B-DAEA2AA0B17A}"/>
              </a:ext>
            </a:extLst>
          </p:cNvPr>
          <p:cNvPicPr>
            <a:picLocks noChangeAspect="1"/>
          </p:cNvPicPr>
          <p:nvPr/>
        </p:nvPicPr>
        <p:blipFill>
          <a:blip r:embed="rId6"/>
          <a:stretch>
            <a:fillRect/>
          </a:stretch>
        </p:blipFill>
        <p:spPr>
          <a:xfrm>
            <a:off x="323529" y="4155990"/>
            <a:ext cx="3290551" cy="1977832"/>
          </a:xfrm>
          <a:prstGeom prst="rect">
            <a:avLst/>
          </a:prstGeom>
        </p:spPr>
      </p:pic>
    </p:spTree>
    <p:extLst>
      <p:ext uri="{BB962C8B-B14F-4D97-AF65-F5344CB8AC3E}">
        <p14:creationId xmlns:p14="http://schemas.microsoft.com/office/powerpoint/2010/main" val="11322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B6E4D-9EBC-4AAB-98A2-FEFF329F6923}"/>
              </a:ext>
            </a:extLst>
          </p:cNvPr>
          <p:cNvSpPr>
            <a:spLocks noGrp="1"/>
          </p:cNvSpPr>
          <p:nvPr>
            <p:ph type="title"/>
          </p:nvPr>
        </p:nvSpPr>
        <p:spPr>
          <a:xfrm>
            <a:off x="457200" y="476672"/>
            <a:ext cx="8229600" cy="1080120"/>
          </a:xfrm>
        </p:spPr>
        <p:txBody>
          <a:bodyPr>
            <a:normAutofit/>
          </a:bodyPr>
          <a:lstStyle/>
          <a:p>
            <a:r>
              <a:rPr lang="sv-SE" sz="3200" dirty="0"/>
              <a:t>Reflektioner kring olika kunskapsområden</a:t>
            </a:r>
          </a:p>
        </p:txBody>
      </p:sp>
      <p:sp>
        <p:nvSpPr>
          <p:cNvPr id="4" name="Platshållare för datum 3">
            <a:extLst>
              <a:ext uri="{FF2B5EF4-FFF2-40B4-BE49-F238E27FC236}">
                <a16:creationId xmlns:a16="http://schemas.microsoft.com/office/drawing/2014/main" id="{312A5D51-5443-4D53-82F1-94E18356AA26}"/>
              </a:ext>
            </a:extLst>
          </p:cNvPr>
          <p:cNvSpPr>
            <a:spLocks noGrp="1"/>
          </p:cNvSpPr>
          <p:nvPr>
            <p:ph type="dt" sz="half" idx="10"/>
          </p:nvPr>
        </p:nvSpPr>
        <p:spPr/>
        <p:txBody>
          <a:bodyPr/>
          <a:lstStyle/>
          <a:p>
            <a:r>
              <a:rPr lang="sv-SE"/>
              <a:t>2021-11-23</a:t>
            </a:r>
            <a:endParaRPr lang="en-US" dirty="0"/>
          </a:p>
        </p:txBody>
      </p:sp>
      <p:sp>
        <p:nvSpPr>
          <p:cNvPr id="6" name="Platshållare för innehåll 5">
            <a:extLst>
              <a:ext uri="{FF2B5EF4-FFF2-40B4-BE49-F238E27FC236}">
                <a16:creationId xmlns:a16="http://schemas.microsoft.com/office/drawing/2014/main" id="{6635B520-8623-4D93-9F89-F6E42A1F6CC6}"/>
              </a:ext>
            </a:extLst>
          </p:cNvPr>
          <p:cNvSpPr>
            <a:spLocks noGrp="1"/>
          </p:cNvSpPr>
          <p:nvPr>
            <p:ph idx="1"/>
          </p:nvPr>
        </p:nvSpPr>
        <p:spPr/>
        <p:txBody>
          <a:bodyPr>
            <a:noAutofit/>
          </a:bodyPr>
          <a:lstStyle/>
          <a:p>
            <a:r>
              <a:rPr lang="sv-SE" sz="1600" dirty="0">
                <a:latin typeface="Calibri" panose="020F0502020204030204" pitchFamily="34" charset="0"/>
                <a:ea typeface="Calibri" panose="020F0502020204030204" pitchFamily="34" charset="0"/>
                <a:sym typeface="Wingdings" panose="05000000000000000000" pitchFamily="2" charset="2"/>
              </a:rPr>
              <a:t>Ingenjörsyrket i praktiken – gärna </a:t>
            </a:r>
            <a:r>
              <a:rPr lang="sv-SE" sz="1600" dirty="0" err="1">
                <a:latin typeface="Calibri" panose="020F0502020204030204" pitchFamily="34" charset="0"/>
                <a:ea typeface="Calibri" panose="020F0502020204030204" pitchFamily="34" charset="0"/>
                <a:sym typeface="Wingdings" panose="05000000000000000000" pitchFamily="2" charset="2"/>
              </a:rPr>
              <a:t>case</a:t>
            </a:r>
            <a:r>
              <a:rPr lang="sv-SE" sz="1600" dirty="0">
                <a:latin typeface="Calibri" panose="020F0502020204030204" pitchFamily="34" charset="0"/>
                <a:ea typeface="Calibri" panose="020F0502020204030204" pitchFamily="34" charset="0"/>
                <a:sym typeface="Wingdings" panose="05000000000000000000" pitchFamily="2" charset="2"/>
              </a:rPr>
              <a:t>-baserat</a:t>
            </a:r>
          </a:p>
          <a:p>
            <a:r>
              <a:rPr lang="sv-SE" sz="1600" dirty="0">
                <a:latin typeface="Calibri" panose="020F0502020204030204" pitchFamily="34" charset="0"/>
                <a:ea typeface="Calibri" panose="020F0502020204030204" pitchFamily="34" charset="0"/>
                <a:sym typeface="Wingdings" panose="05000000000000000000" pitchFamily="2" charset="2"/>
              </a:rPr>
              <a:t>Hållbar utveckling</a:t>
            </a:r>
          </a:p>
          <a:p>
            <a:r>
              <a:rPr lang="sv-SE" sz="1600" dirty="0">
                <a:latin typeface="Calibri" panose="020F0502020204030204" pitchFamily="34" charset="0"/>
                <a:ea typeface="Calibri" panose="020F0502020204030204" pitchFamily="34" charset="0"/>
                <a:sym typeface="Wingdings" panose="05000000000000000000" pitchFamily="2" charset="2"/>
              </a:rPr>
              <a:t>Teori vs. Tillämpning – verka för att lärosäten och näringsliv kompletterar varandra</a:t>
            </a:r>
          </a:p>
          <a:p>
            <a:r>
              <a:rPr lang="sv-SE" sz="1600" dirty="0">
                <a:latin typeface="Calibri" panose="020F0502020204030204" pitchFamily="34" charset="0"/>
                <a:ea typeface="Calibri" panose="020F0502020204030204" pitchFamily="34" charset="0"/>
                <a:sym typeface="Wingdings" panose="05000000000000000000" pitchFamily="2" charset="2"/>
              </a:rPr>
              <a:t>Undvika alltför verktygsbunden undervisning – istället fokus på sättet att tänka och arbeta</a:t>
            </a:r>
          </a:p>
          <a:p>
            <a:r>
              <a:rPr lang="sv-SE" sz="1600" dirty="0">
                <a:latin typeface="Calibri" panose="020F0502020204030204" pitchFamily="34" charset="0"/>
                <a:ea typeface="Calibri" panose="020F0502020204030204" pitchFamily="34" charset="0"/>
                <a:sym typeface="Wingdings" panose="05000000000000000000" pitchFamily="2" charset="2"/>
              </a:rPr>
              <a:t>Hur tidigt ska utbildningarna haka på en trend?</a:t>
            </a:r>
          </a:p>
          <a:p>
            <a:r>
              <a:rPr lang="sv-SE" sz="1600" dirty="0">
                <a:latin typeface="Calibri" panose="020F0502020204030204" pitchFamily="34" charset="0"/>
                <a:ea typeface="Calibri" panose="020F0502020204030204" pitchFamily="34" charset="0"/>
                <a:sym typeface="Wingdings" panose="05000000000000000000" pitchFamily="2" charset="2"/>
              </a:rPr>
              <a:t>Vad är ”hygienfaktorer” som ingenjörer ska kunna?</a:t>
            </a:r>
          </a:p>
          <a:p>
            <a:r>
              <a:rPr lang="sv-SE" sz="1600" dirty="0">
                <a:latin typeface="Calibri" panose="020F0502020204030204" pitchFamily="34" charset="0"/>
                <a:ea typeface="Calibri" panose="020F0502020204030204" pitchFamily="34" charset="0"/>
                <a:sym typeface="Wingdings" panose="05000000000000000000" pitchFamily="2" charset="2"/>
              </a:rPr>
              <a:t>Forskning:  nya rön – undervisning</a:t>
            </a:r>
          </a:p>
          <a:p>
            <a:r>
              <a:rPr lang="sv-SE" sz="1600" dirty="0">
                <a:latin typeface="Calibri" panose="020F0502020204030204" pitchFamily="34" charset="0"/>
                <a:ea typeface="Calibri" panose="020F0502020204030204" pitchFamily="34" charset="0"/>
                <a:sym typeface="Wingdings" panose="05000000000000000000" pitchFamily="2" charset="2"/>
              </a:rPr>
              <a:t>Sammanhang och processer – att undvika stuprör</a:t>
            </a:r>
          </a:p>
          <a:p>
            <a:r>
              <a:rPr lang="sv-SE" sz="1600" dirty="0">
                <a:latin typeface="Calibri" panose="020F0502020204030204" pitchFamily="34" charset="0"/>
                <a:ea typeface="Calibri" panose="020F0502020204030204" pitchFamily="34" charset="0"/>
                <a:sym typeface="Wingdings" panose="05000000000000000000" pitchFamily="2" charset="2"/>
              </a:rPr>
              <a:t>Vikten av samarbete (mellan olika roller och aktörer)</a:t>
            </a:r>
          </a:p>
          <a:p>
            <a:endParaRPr lang="sv-SE" sz="1600" dirty="0">
              <a:latin typeface="Calibri" panose="020F0502020204030204" pitchFamily="34" charset="0"/>
              <a:ea typeface="Calibri" panose="020F0502020204030204" pitchFamily="34" charset="0"/>
              <a:sym typeface="Wingdings" panose="05000000000000000000" pitchFamily="2" charset="2"/>
            </a:endParaRPr>
          </a:p>
          <a:p>
            <a:pPr marL="0" indent="0">
              <a:buNone/>
            </a:pPr>
            <a:br>
              <a:rPr lang="sv-SE" sz="1600" dirty="0">
                <a:latin typeface="Calibri" panose="020F0502020204030204" pitchFamily="34" charset="0"/>
                <a:ea typeface="Calibri" panose="020F0502020204030204" pitchFamily="34" charset="0"/>
                <a:sym typeface="Wingdings" panose="05000000000000000000" pitchFamily="2" charset="2"/>
              </a:rPr>
            </a:br>
            <a:br>
              <a:rPr lang="sv-SE" sz="1600" dirty="0">
                <a:latin typeface="Calibri" panose="020F0502020204030204" pitchFamily="34" charset="0"/>
                <a:ea typeface="Calibri" panose="020F0502020204030204" pitchFamily="34" charset="0"/>
                <a:sym typeface="Wingdings" panose="05000000000000000000" pitchFamily="2" charset="2"/>
              </a:rPr>
            </a:br>
            <a:endParaRPr lang="sv-SE" sz="1600" dirty="0">
              <a:latin typeface="Calibri" panose="020F0502020204030204" pitchFamily="34" charset="0"/>
              <a:ea typeface="Calibri" panose="020F0502020204030204" pitchFamily="34" charset="0"/>
              <a:sym typeface="Wingdings" panose="05000000000000000000" pitchFamily="2" charset="2"/>
            </a:endParaRPr>
          </a:p>
          <a:p>
            <a:endParaRPr lang="sv-SE" dirty="0">
              <a:effectLst/>
            </a:endParaRPr>
          </a:p>
        </p:txBody>
      </p:sp>
    </p:spTree>
    <p:extLst>
      <p:ext uri="{BB962C8B-B14F-4D97-AF65-F5344CB8AC3E}">
        <p14:creationId xmlns:p14="http://schemas.microsoft.com/office/powerpoint/2010/main" val="42366665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111489</TotalTime>
  <Words>1378</Words>
  <Application>Microsoft Office PowerPoint</Application>
  <PresentationFormat>Bildspel på skärmen (4:3)</PresentationFormat>
  <Paragraphs>187</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Palatino Linotype</vt:lpstr>
      <vt:lpstr>Office-tema</vt:lpstr>
      <vt:lpstr>PowerPoint-presentation</vt:lpstr>
      <vt:lpstr>Program</vt:lpstr>
      <vt:lpstr>Program</vt:lpstr>
      <vt:lpstr>Resultat av (spontan) enkätstudie</vt:lpstr>
      <vt:lpstr>Typ av insats</vt:lpstr>
      <vt:lpstr>Reflektioner kring olika typer av insatser</vt:lpstr>
      <vt:lpstr>Typ av insats (Fritextsvar ur enkäten)</vt:lpstr>
      <vt:lpstr>Insatser inom olika områden</vt:lpstr>
      <vt:lpstr>Reflektioner kring olika kunskapsområden</vt:lpstr>
      <vt:lpstr>Insatser inom olika områden (Fritextsvar)</vt:lpstr>
      <vt:lpstr>Övriga fritextsvar i enkäten – mer om HUR</vt:lpstr>
      <vt:lpstr>Program</vt:lpstr>
      <vt:lpstr>Nästa steg</vt:lpstr>
      <vt:lpstr>Hur går vi vidare – idékartläggning</vt:lpstr>
      <vt:lpstr>Program</vt:lpstr>
      <vt:lpstr>Idéer kring tema för kommande Dialogmöten</vt:lpstr>
      <vt:lpstr>PowerPoint-presentation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Henrik</dc:creator>
  <cp:lastModifiedBy>Madeleine Högberg Olsson</cp:lastModifiedBy>
  <cp:revision>498</cp:revision>
  <dcterms:created xsi:type="dcterms:W3CDTF">2017-11-25T14:28:08Z</dcterms:created>
  <dcterms:modified xsi:type="dcterms:W3CDTF">2022-01-20T14:04:23Z</dcterms:modified>
</cp:coreProperties>
</file>