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36" r:id="rId2"/>
    <p:sldId id="445" r:id="rId3"/>
    <p:sldId id="459" r:id="rId4"/>
    <p:sldId id="439" r:id="rId5"/>
    <p:sldId id="462" r:id="rId6"/>
    <p:sldId id="460" r:id="rId7"/>
    <p:sldId id="463" r:id="rId8"/>
    <p:sldId id="438" r:id="rId9"/>
    <p:sldId id="458" r:id="rId10"/>
    <p:sldId id="318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2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3165" autoAdjust="0"/>
  </p:normalViewPr>
  <p:slideViewPr>
    <p:cSldViewPr>
      <p:cViewPr varScale="1">
        <p:scale>
          <a:sx n="73" d="100"/>
          <a:sy n="73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"/>
    </p:cViewPr>
  </p:sorterViewPr>
  <p:notesViewPr>
    <p:cSldViewPr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798FD-9B3D-40BA-B24B-D778ED28E63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6CA00-ED0E-40C1-BC23-C837D58F2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330454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341617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250662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55576" y="6381328"/>
            <a:ext cx="2133600" cy="365125"/>
          </a:xfrm>
        </p:spPr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236594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118018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22820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539552" y="6381328"/>
            <a:ext cx="2133600" cy="365125"/>
          </a:xfrm>
        </p:spPr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77773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11560" y="6381328"/>
            <a:ext cx="2133600" cy="365125"/>
          </a:xfrm>
        </p:spPr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201925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40972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276F-A25F-482E-92BD-7AD62CE099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5" y="116632"/>
            <a:ext cx="1920553" cy="283825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7DEEF477-5588-4252-9F2A-16169BBEA3D3}"/>
              </a:ext>
            </a:extLst>
          </p:cNvPr>
          <p:cNvSpPr/>
          <p:nvPr userDrawn="1"/>
        </p:nvSpPr>
        <p:spPr>
          <a:xfrm>
            <a:off x="91530" y="409450"/>
            <a:ext cx="5868143" cy="25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Föreningen för samverkan mellan byggsektorn och högskolorna</a:t>
            </a:r>
          </a:p>
        </p:txBody>
      </p:sp>
    </p:spTree>
    <p:extLst>
      <p:ext uri="{BB962C8B-B14F-4D97-AF65-F5344CB8AC3E}">
        <p14:creationId xmlns:p14="http://schemas.microsoft.com/office/powerpoint/2010/main" val="113889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1987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6D66276F-A25F-482E-92BD-7AD62CE099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3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8280920" cy="2065784"/>
          </a:xfrm>
        </p:spPr>
        <p:txBody>
          <a:bodyPr>
            <a:normAutofit lnSpcReduction="10000"/>
          </a:bodyPr>
          <a:lstStyle/>
          <a:p>
            <a:endParaRPr lang="sv-SE" sz="1200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Dialogmöte 6 mellan näringsliv och akademi</a:t>
            </a:r>
          </a:p>
          <a:p>
            <a:r>
              <a:rPr lang="sv-SE" sz="2400" dirty="0">
                <a:solidFill>
                  <a:schemeClr val="tx1"/>
                </a:solidFill>
              </a:rPr>
              <a:t>Grand Hotel Lund, 2022-10-05</a:t>
            </a:r>
          </a:p>
          <a:p>
            <a:endParaRPr lang="sv-SE" sz="2400" dirty="0">
              <a:solidFill>
                <a:schemeClr val="tx1"/>
              </a:solidFill>
            </a:endParaRPr>
          </a:p>
          <a:p>
            <a:r>
              <a:rPr lang="sv-SE" sz="2400" dirty="0">
                <a:solidFill>
                  <a:schemeClr val="tx1"/>
                </a:solidFill>
              </a:rPr>
              <a:t>Resultat av bikupor/diskussioner</a:t>
            </a:r>
          </a:p>
          <a:p>
            <a:endParaRPr lang="sv-SE" sz="2400" dirty="0">
              <a:solidFill>
                <a:schemeClr val="tx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60848"/>
            <a:ext cx="6516216" cy="95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2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696744" cy="17526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Tack för idag</a:t>
            </a:r>
          </a:p>
          <a:p>
            <a:endParaRPr lang="sv-SE" sz="1050" dirty="0">
              <a:solidFill>
                <a:schemeClr val="tx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60848"/>
            <a:ext cx="6516216" cy="95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8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46ECF-92C3-0B19-4403-0FD9B42A3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6E0EDA-5E10-221D-421C-DC358BAF7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sv-SE" sz="2200" dirty="0"/>
              <a:t>14.00: Välkomna - </a:t>
            </a:r>
            <a:r>
              <a:rPr lang="sv-SE" sz="1600" dirty="0"/>
              <a:t>Varvet runt, Information från Byggrådet, vad har hänt sen sist?                                  	</a:t>
            </a:r>
            <a:r>
              <a:rPr lang="sv-SE" sz="2200" i="1" dirty="0"/>
              <a:t>Anders Önnerheim ordf. Byggrådet</a:t>
            </a:r>
          </a:p>
          <a:p>
            <a:r>
              <a:rPr lang="sv-SE" sz="2200" dirty="0"/>
              <a:t>14.50: Paus/bensträckare 	</a:t>
            </a:r>
          </a:p>
          <a:p>
            <a:r>
              <a:rPr lang="sv-SE" sz="2200" dirty="0"/>
              <a:t>15.00: Hållbar samhällsutveckling ur ett kommunperspektiv</a:t>
            </a:r>
            <a:br>
              <a:rPr lang="sv-SE" sz="2200" dirty="0"/>
            </a:br>
            <a:r>
              <a:rPr lang="sv-SE" sz="2200" dirty="0"/>
              <a:t>	   </a:t>
            </a:r>
            <a:r>
              <a:rPr lang="sv-SE" sz="2200" i="1" dirty="0"/>
              <a:t>Therese Fällman, Chef Hållbarhet i Lunds Kommun </a:t>
            </a:r>
          </a:p>
          <a:p>
            <a:r>
              <a:rPr lang="sv-SE" sz="2200" dirty="0"/>
              <a:t>16.00: Paus/bensträckare </a:t>
            </a:r>
          </a:p>
          <a:p>
            <a:r>
              <a:rPr lang="sv-SE" sz="2200" dirty="0"/>
              <a:t>16.10: Reflektion och diskussion kring gästföreläsningen </a:t>
            </a:r>
          </a:p>
          <a:p>
            <a:r>
              <a:rPr lang="sv-SE" sz="2200" dirty="0"/>
              <a:t>17.30: Avslut och efterföljande middag</a:t>
            </a:r>
            <a:endParaRPr lang="sv-SE" sz="1600" dirty="0"/>
          </a:p>
          <a:p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C1F2C5-BA9C-8947-48B9-D8955832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7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46ECF-92C3-0B19-4403-0FD9B42A3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sv-SE" sz="4400" kern="1200" dirty="0">
                <a:solidFill>
                  <a:schemeClr val="tx1"/>
                </a:solidFill>
                <a:latin typeface="Palatino Linotype" panose="02040502050505030304" pitchFamily="18" charset="0"/>
                <a:ea typeface="+mj-ea"/>
                <a:cs typeface="+mj-cs"/>
              </a:rPr>
              <a:t> Byggrådet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6E0EDA-5E10-221D-421C-DC358BAF7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200" b="1" dirty="0"/>
              <a:t>Pågående projekt </a:t>
            </a:r>
          </a:p>
          <a:p>
            <a:r>
              <a:rPr lang="sv-SE" sz="1200" dirty="0"/>
              <a:t>Ulla Janson, Inst. för Bygg- och miljöteknologi, LTH ”Fastighetsvärdering vid renovering”</a:t>
            </a:r>
          </a:p>
          <a:p>
            <a:r>
              <a:rPr lang="sv-SE" sz="1200" dirty="0"/>
              <a:t>Torleif Dahlin, Teknisk Geologi, LTH ”Kompetensbyggnad uppbyggnad inom geoteknisk fältundersökningsteknik” </a:t>
            </a:r>
          </a:p>
          <a:p>
            <a:pPr marL="0" indent="0">
              <a:buNone/>
            </a:pPr>
            <a:r>
              <a:rPr lang="sv-SE" sz="1200" b="1" dirty="0"/>
              <a:t>Avslutande projekt </a:t>
            </a:r>
          </a:p>
          <a:p>
            <a:r>
              <a:rPr lang="sv-SE" sz="1200" dirty="0"/>
              <a:t>Teknikhandbok utdelad på MAU 30/8, Mats Persson. </a:t>
            </a:r>
          </a:p>
          <a:p>
            <a:pPr marL="0" indent="0">
              <a:buNone/>
            </a:pPr>
            <a:endParaRPr lang="sv-SE" sz="1200" b="1" dirty="0"/>
          </a:p>
          <a:p>
            <a:pPr marL="0" indent="0">
              <a:buNone/>
            </a:pPr>
            <a:r>
              <a:rPr lang="sv-SE" sz="1200" b="1" dirty="0"/>
              <a:t>Ansökningsläget / inflödet är litet jämfört med tidigare år</a:t>
            </a:r>
          </a:p>
          <a:p>
            <a:r>
              <a:rPr lang="sv-SE" sz="1200" dirty="0"/>
              <a:t>Varför: Post Covid effekt – prioritering</a:t>
            </a:r>
          </a:p>
          <a:p>
            <a:r>
              <a:rPr lang="sv-SE" sz="1200" dirty="0"/>
              <a:t>Förslag på åtgärder: Info på dialogmöten, infobrev/ mail till institutionerna, uppmuntra till projekt som inbegriper näringslivet och lärosätena., uppmana De som får stöd att skriva en kort sammanfattning om sitt projekt, för publicering hemsida / LinkedIn. Ökad synlighet sociala medier.</a:t>
            </a:r>
          </a:p>
          <a:p>
            <a:pPr marL="0" indent="0">
              <a:buNone/>
            </a:pPr>
            <a:endParaRPr lang="sv-SE" sz="1200" b="1" dirty="0"/>
          </a:p>
          <a:p>
            <a:pPr marL="0" indent="0">
              <a:buNone/>
            </a:pPr>
            <a:r>
              <a:rPr lang="sv-SE" sz="1200" b="1" dirty="0"/>
              <a:t>Vad har hänt sedan sist?</a:t>
            </a:r>
          </a:p>
          <a:p>
            <a:r>
              <a:rPr lang="sv-SE" sz="1200" dirty="0"/>
              <a:t>Anders Ö medverkar i bedömargrupp MAU: </a:t>
            </a:r>
            <a:r>
              <a:rPr lang="sv-SE" sz="1000" dirty="0"/>
              <a:t>Kvalitetssäkring i samband med inrättande av utb.program, utvärdera studenternas läranderesultat, följer MAU rätt kriterier som är satta, MAUs lärarnas självutvärdering.</a:t>
            </a:r>
          </a:p>
          <a:p>
            <a:r>
              <a:rPr lang="sv-SE" sz="1200" dirty="0"/>
              <a:t>Ola Flink Ohlsson  (m.fl.) medverkan Campus LTH Helsingborg kopplat till kursen ”Projektarbete i byggprocessen”: </a:t>
            </a:r>
            <a:r>
              <a:rPr lang="sv-SE" sz="1000" dirty="0"/>
              <a:t>Deltagande från BR styrelse i fyra kurser för ökade ”verklighetskänsla”, kunskapsutbyte och erfarenhetsbidragande. </a:t>
            </a:r>
          </a:p>
          <a:p>
            <a:r>
              <a:rPr lang="en-GB" sz="1200" dirty="0"/>
              <a:t>Ett antal frågor kring examensarbete har inkommit till </a:t>
            </a:r>
            <a:r>
              <a:rPr lang="en-GB" sz="1200" dirty="0" err="1"/>
              <a:t>styrelsemedlemmar</a:t>
            </a:r>
            <a:r>
              <a:rPr lang="en-GB" sz="1200" dirty="0"/>
              <a:t> </a:t>
            </a:r>
          </a:p>
          <a:p>
            <a:r>
              <a:rPr lang="sv-SE" sz="1200" dirty="0"/>
              <a:t>Henrik Szentes , kursen </a:t>
            </a:r>
            <a:r>
              <a:rPr lang="en-GB" sz="1200" dirty="0"/>
              <a:t>VBEN 15 – </a:t>
            </a:r>
            <a:r>
              <a:rPr lang="en-GB" sz="1200" dirty="0" err="1"/>
              <a:t>Byggledning</a:t>
            </a:r>
            <a:r>
              <a:rPr lang="en-GB" sz="1200" dirty="0"/>
              <a:t>, LTH  </a:t>
            </a:r>
            <a:r>
              <a:rPr lang="sv-SE" sz="1200" dirty="0"/>
              <a:t>Bygg- och </a:t>
            </a:r>
            <a:r>
              <a:rPr lang="sv-SE" sz="1200"/>
              <a:t>miljöteknologi, önskar </a:t>
            </a:r>
            <a:r>
              <a:rPr lang="sv-SE" sz="1200" dirty="0"/>
              <a:t>deltagare från BR att agera beställare i ett stort Projektarbete med fokus på sakfrågor såsom:  </a:t>
            </a:r>
            <a:r>
              <a:rPr lang="en-GB" sz="1200" dirty="0"/>
              <a:t>PBL, </a:t>
            </a:r>
            <a:r>
              <a:rPr lang="en-GB" sz="1200" dirty="0" err="1"/>
              <a:t>Fastighetsutveckling</a:t>
            </a:r>
            <a:r>
              <a:rPr lang="en-GB" sz="1200" dirty="0"/>
              <a:t>, </a:t>
            </a:r>
            <a:r>
              <a:rPr lang="en-GB" sz="1200" dirty="0" err="1"/>
              <a:t>Produktionskalkyl</a:t>
            </a:r>
            <a:r>
              <a:rPr lang="en-GB" sz="1200" dirty="0"/>
              <a:t>, </a:t>
            </a:r>
            <a:r>
              <a:rPr lang="en-GB" sz="1200" dirty="0" err="1"/>
              <a:t>Investeringskalkyl</a:t>
            </a:r>
            <a:r>
              <a:rPr lang="en-GB" sz="1200" dirty="0"/>
              <a:t>, </a:t>
            </a:r>
            <a:r>
              <a:rPr lang="en-GB" sz="1200" dirty="0" err="1"/>
              <a:t>Projektriskanalys</a:t>
            </a:r>
            <a:r>
              <a:rPr lang="en-GB" sz="1200" dirty="0"/>
              <a:t>, FFU</a:t>
            </a:r>
          </a:p>
          <a:p>
            <a:r>
              <a:rPr lang="en-GB" sz="1200" dirty="0"/>
              <a:t>Byggrådet jobbar vidare med “Behovslista” som upprättades efter DM 4 </a:t>
            </a:r>
          </a:p>
          <a:p>
            <a:r>
              <a:rPr lang="sv-SE" sz="1200" dirty="0"/>
              <a:t>Ovan punkter är positiva utfall av BR styrelse och ligger i linje med BRs vilja att vara tillgänglig för akademin, öka kontaktytorna mellan lärosätena och näringsliv och därigenom ge studenterna rätt förutsättningar att möta arbetslivet. </a:t>
            </a:r>
          </a:p>
          <a:p>
            <a:pPr marL="0" indent="0">
              <a:buNone/>
            </a:pPr>
            <a:endParaRPr lang="sv-SE" sz="1000" b="1" dirty="0"/>
          </a:p>
          <a:p>
            <a:pPr marL="0" indent="0">
              <a:buNone/>
            </a:pPr>
            <a:endParaRPr lang="sv-SE" sz="1000" dirty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C1F2C5-BA9C-8947-48B9-D8955832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3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B8DC7A-DA23-45E7-AE6D-BEF2A56F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7"/>
            <a:ext cx="8229600" cy="1257003"/>
          </a:xfrm>
        </p:spPr>
        <p:txBody>
          <a:bodyPr>
            <a:noAutofit/>
          </a:bodyPr>
          <a:lstStyle/>
          <a:p>
            <a:r>
              <a:rPr lang="sv-SE" sz="3200" dirty="0"/>
              <a:t>Bikupa 1 (2)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A28B70-5356-4612-BCA8-2FA7CA58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sv-SE" sz="2400" dirty="0"/>
              <a:t>Vilken kunskap respektive roller och yrken behövs för byggandet av ett hållbart samhälle?</a:t>
            </a:r>
          </a:p>
          <a:p>
            <a:r>
              <a:rPr lang="sv-SE" sz="2400" dirty="0"/>
              <a:t>Hur kan samverkan mellan akademi och näringsliv bidra till att leverera det?</a:t>
            </a:r>
            <a:br>
              <a:rPr lang="sv-SE" sz="2000" dirty="0">
                <a:sym typeface="Wingdings" panose="05000000000000000000" pitchFamily="2" charset="2"/>
              </a:rPr>
            </a:br>
            <a:br>
              <a:rPr lang="sv-SE" sz="2000" dirty="0">
                <a:sym typeface="Wingdings" panose="05000000000000000000" pitchFamily="2" charset="2"/>
              </a:rPr>
            </a:b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400" dirty="0">
                <a:sym typeface="Wingdings" panose="05000000000000000000" pitchFamily="2" charset="2"/>
              </a:rPr>
              <a:t>Cirka 15 minuter – därefter genomgång och diskussion</a:t>
            </a:r>
            <a:endParaRPr lang="sv-SE" sz="2400" dirty="0"/>
          </a:p>
          <a:p>
            <a:endParaRPr lang="sv-SE" sz="2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4D5CE3-0531-42D6-B5AB-8F6F4CC4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</a:p>
        </p:txBody>
      </p:sp>
    </p:spTree>
    <p:extLst>
      <p:ext uri="{BB962C8B-B14F-4D97-AF65-F5344CB8AC3E}">
        <p14:creationId xmlns:p14="http://schemas.microsoft.com/office/powerpoint/2010/main" val="47613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B8DC7A-DA23-45E7-AE6D-BEF2A56F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7"/>
            <a:ext cx="8229600" cy="1257003"/>
          </a:xfrm>
        </p:spPr>
        <p:txBody>
          <a:bodyPr>
            <a:noAutofit/>
          </a:bodyPr>
          <a:lstStyle/>
          <a:p>
            <a:r>
              <a:rPr lang="sv-SE" sz="3200" dirty="0"/>
              <a:t>Bikupa 1 (2) - 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A28B70-5356-4612-BCA8-2FA7CA58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20000"/>
          </a:bodyPr>
          <a:lstStyle/>
          <a:p>
            <a:r>
              <a:rPr lang="sv-SE" sz="2400" dirty="0"/>
              <a:t>Hur skapa samarbete mellan: </a:t>
            </a:r>
          </a:p>
          <a:p>
            <a:pPr lvl="1"/>
            <a:r>
              <a:rPr lang="sv-SE" sz="2000" dirty="0"/>
              <a:t>De med breda kompetenser</a:t>
            </a:r>
          </a:p>
          <a:p>
            <a:pPr lvl="1"/>
            <a:r>
              <a:rPr lang="sv-SE" sz="2000" dirty="0"/>
              <a:t>De som har specialistroller redan idag, och nya specialistroller</a:t>
            </a:r>
          </a:p>
          <a:p>
            <a:r>
              <a:rPr lang="sv-SE" sz="2400" dirty="0"/>
              <a:t>Studentintresse finns!</a:t>
            </a:r>
          </a:p>
          <a:p>
            <a:r>
              <a:rPr lang="sv-SE" sz="2400" dirty="0"/>
              <a:t>Medarbetarintresse finns! </a:t>
            </a:r>
          </a:p>
          <a:p>
            <a:r>
              <a:rPr lang="sv-SE" sz="2400" dirty="0"/>
              <a:t>Hur beskrivs/marknadsförs utbildningarna?</a:t>
            </a:r>
          </a:p>
          <a:p>
            <a:r>
              <a:rPr lang="sv-SE" sz="2400" dirty="0"/>
              <a:t>Projekt = Temporär organisation</a:t>
            </a:r>
          </a:p>
          <a:p>
            <a:pPr lvl="1"/>
            <a:r>
              <a:rPr lang="sv-SE" sz="2000" dirty="0"/>
              <a:t>Ibland svårt balansera konkurrens/vinst/samarbete</a:t>
            </a:r>
          </a:p>
          <a:p>
            <a:r>
              <a:rPr lang="sv-SE" sz="2400" dirty="0"/>
              <a:t>Lagstiftning? Incitament!</a:t>
            </a:r>
          </a:p>
          <a:p>
            <a:r>
              <a:rPr lang="sv-SE" sz="2400" dirty="0"/>
              <a:t>Tradition/utveckling (inklusive teknik)</a:t>
            </a:r>
          </a:p>
          <a:p>
            <a:pPr lvl="1"/>
            <a:r>
              <a:rPr lang="sv-SE" sz="2000" dirty="0"/>
              <a:t>Flexibilitet</a:t>
            </a:r>
          </a:p>
          <a:p>
            <a:pPr lvl="1"/>
            <a:r>
              <a:rPr lang="sv-SE" sz="2000" dirty="0"/>
              <a:t>Mod</a:t>
            </a:r>
          </a:p>
          <a:p>
            <a:pPr lvl="1"/>
            <a:r>
              <a:rPr lang="sv-SE" sz="2000" dirty="0"/>
              <a:t>Metoder</a:t>
            </a:r>
          </a:p>
          <a:p>
            <a:endParaRPr lang="sv-SE" sz="2400" dirty="0"/>
          </a:p>
          <a:p>
            <a:endParaRPr lang="sv-SE" sz="2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4D5CE3-0531-42D6-B5AB-8F6F4CC4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</a:p>
        </p:txBody>
      </p:sp>
    </p:spTree>
    <p:extLst>
      <p:ext uri="{BB962C8B-B14F-4D97-AF65-F5344CB8AC3E}">
        <p14:creationId xmlns:p14="http://schemas.microsoft.com/office/powerpoint/2010/main" val="294559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B8DC7A-DA23-45E7-AE6D-BEF2A56F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7"/>
            <a:ext cx="8229600" cy="1257003"/>
          </a:xfrm>
        </p:spPr>
        <p:txBody>
          <a:bodyPr>
            <a:noAutofit/>
          </a:bodyPr>
          <a:lstStyle/>
          <a:p>
            <a:r>
              <a:rPr lang="sv-SE" sz="3200" dirty="0"/>
              <a:t>Bikupa 2 (2)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A28B70-5356-4612-BCA8-2FA7CA58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sv-SE" sz="2400" dirty="0"/>
              <a:t>Hur kan samverkan mellan kommuner, företag och akademi bidra till minskad miljöbelastning av</a:t>
            </a:r>
          </a:p>
          <a:p>
            <a:pPr lvl="1"/>
            <a:r>
              <a:rPr lang="sv-SE" sz="2000" dirty="0"/>
              <a:t>Transporter</a:t>
            </a:r>
          </a:p>
          <a:p>
            <a:pPr lvl="1"/>
            <a:r>
              <a:rPr lang="sv-SE" sz="2000" dirty="0"/>
              <a:t>Emballage</a:t>
            </a:r>
            <a:br>
              <a:rPr lang="sv-SE" sz="2000" dirty="0">
                <a:sym typeface="Wingdings" panose="05000000000000000000" pitchFamily="2" charset="2"/>
              </a:rPr>
            </a:br>
            <a:br>
              <a:rPr lang="sv-SE" sz="2000" dirty="0">
                <a:sym typeface="Wingdings" panose="05000000000000000000" pitchFamily="2" charset="2"/>
              </a:rPr>
            </a:b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400" dirty="0">
                <a:sym typeface="Wingdings" panose="05000000000000000000" pitchFamily="2" charset="2"/>
              </a:rPr>
              <a:t>Cirka 15 minuter – därefter genomgång och diskussion</a:t>
            </a:r>
            <a:endParaRPr lang="sv-SE" sz="2400" dirty="0"/>
          </a:p>
          <a:p>
            <a:endParaRPr lang="sv-SE" sz="2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4D5CE3-0531-42D6-B5AB-8F6F4CC4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</a:p>
        </p:txBody>
      </p:sp>
    </p:spTree>
    <p:extLst>
      <p:ext uri="{BB962C8B-B14F-4D97-AF65-F5344CB8AC3E}">
        <p14:creationId xmlns:p14="http://schemas.microsoft.com/office/powerpoint/2010/main" val="242291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B8DC7A-DA23-45E7-AE6D-BEF2A56F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7"/>
            <a:ext cx="8229600" cy="1257003"/>
          </a:xfrm>
        </p:spPr>
        <p:txBody>
          <a:bodyPr>
            <a:noAutofit/>
          </a:bodyPr>
          <a:lstStyle/>
          <a:p>
            <a:r>
              <a:rPr lang="sv-SE" sz="3200" dirty="0"/>
              <a:t>Bikupa 2 (2) - 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A28B70-5356-4612-BCA8-2FA7CA58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20000"/>
          </a:bodyPr>
          <a:lstStyle/>
          <a:p>
            <a:r>
              <a:rPr lang="sv-SE" sz="2400" dirty="0"/>
              <a:t>Lokal produktion</a:t>
            </a:r>
          </a:p>
          <a:p>
            <a:pPr lvl="1"/>
            <a:r>
              <a:rPr lang="sv-SE" sz="2000" dirty="0"/>
              <a:t>Temporära</a:t>
            </a:r>
          </a:p>
          <a:p>
            <a:pPr lvl="1"/>
            <a:r>
              <a:rPr lang="sv-SE" sz="2000" dirty="0"/>
              <a:t>Vad finns nära?</a:t>
            </a:r>
          </a:p>
          <a:p>
            <a:r>
              <a:rPr lang="sv-SE" sz="2400" dirty="0"/>
              <a:t>Se över leveranskedjor</a:t>
            </a:r>
          </a:p>
          <a:p>
            <a:r>
              <a:rPr lang="sv-SE" sz="2400" dirty="0"/>
              <a:t>Inte trä överallt (t.ex.)</a:t>
            </a:r>
          </a:p>
          <a:p>
            <a:pPr lvl="1"/>
            <a:r>
              <a:rPr lang="sv-SE" sz="2000" dirty="0"/>
              <a:t>”Rätt material på rätt plats”</a:t>
            </a:r>
          </a:p>
          <a:p>
            <a:r>
              <a:rPr lang="sv-SE" sz="2400" dirty="0"/>
              <a:t>Miljözoner</a:t>
            </a:r>
          </a:p>
          <a:p>
            <a:r>
              <a:rPr lang="sv-SE" sz="2400" dirty="0"/>
              <a:t>Upphandling!</a:t>
            </a:r>
          </a:p>
          <a:p>
            <a:r>
              <a:rPr lang="sv-SE" sz="2400" dirty="0"/>
              <a:t>Alternativa transportmetoder</a:t>
            </a:r>
          </a:p>
          <a:p>
            <a:r>
              <a:rPr lang="sv-SE" sz="2400" dirty="0"/>
              <a:t>Emballage? Robusthet?</a:t>
            </a:r>
          </a:p>
          <a:p>
            <a:r>
              <a:rPr lang="sv-SE" sz="2400" dirty="0"/>
              <a:t>Livscykelanalyser</a:t>
            </a:r>
          </a:p>
          <a:p>
            <a:r>
              <a:rPr lang="sv-SE" sz="2400" dirty="0"/>
              <a:t>Beständighet (optimal, inte alltid maximal)</a:t>
            </a:r>
          </a:p>
          <a:p>
            <a:r>
              <a:rPr lang="sv-SE" sz="2400" dirty="0"/>
              <a:t>Har vi för höga krav?</a:t>
            </a:r>
          </a:p>
          <a:p>
            <a:endParaRPr lang="sv-SE" sz="2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4D5CE3-0531-42D6-B5AB-8F6F4CC4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</a:p>
        </p:txBody>
      </p:sp>
    </p:spTree>
    <p:extLst>
      <p:ext uri="{BB962C8B-B14F-4D97-AF65-F5344CB8AC3E}">
        <p14:creationId xmlns:p14="http://schemas.microsoft.com/office/powerpoint/2010/main" val="304331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4B6E4D-9EBC-4AAB-98A2-FEFF329F6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sv-SE" sz="2800" dirty="0"/>
              <a:t>Dialogmöte 6</a:t>
            </a:r>
            <a:r>
              <a:rPr lang="sv-SE" sz="3200" dirty="0"/>
              <a:t>:</a:t>
            </a:r>
            <a:br>
              <a:rPr lang="sv-SE" sz="3200" dirty="0"/>
            </a:br>
            <a:r>
              <a:rPr lang="sv-SE" sz="3200" dirty="0"/>
              <a:t>Hur går vi vidare?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2A5D51-5443-4D53-82F1-94E18356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2F9A4847-98B9-4F47-A77D-F1096BE52DC6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1609370"/>
          <a:ext cx="7704856" cy="480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3866547300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1215725632"/>
                    </a:ext>
                  </a:extLst>
                </a:gridCol>
              </a:tblGrid>
              <a:tr h="2402375">
                <a:tc>
                  <a:txBody>
                    <a:bodyPr/>
                    <a:lstStyle/>
                    <a:p>
                      <a:r>
                        <a:rPr lang="sv-SE" noProof="0" dirty="0"/>
                        <a:t>Byggrådet (kortsiktigt)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Ta kontakt enligt listan med kurser/behov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Koordinera och prioritera – hitta resurser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Sjunga upp medlemsföretag så att de agerar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Kartläggning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noProof="0" dirty="0"/>
                        <a:t>Lärosätena (kortsiktigt)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Ställa frågan/ta kontakt – via Linkedin tex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Arbeta med samverkan mellan lärosäten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824051"/>
                  </a:ext>
                </a:extLst>
              </a:tr>
              <a:tr h="2402375">
                <a:tc>
                  <a:txBody>
                    <a:bodyPr/>
                    <a:lstStyle/>
                    <a:p>
                      <a:r>
                        <a:rPr lang="sv-SE" noProof="0" dirty="0"/>
                        <a:t>Byggrådet (långsiktigt)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Struktur (hur kan samarbetet utvecklas)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Hur arbeta med inspiration – locka studenter till branschen.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Feedback och utveckling – Goda exempel!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Erbjuda bollplank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noProof="0" dirty="0"/>
                        <a:t>Lärosätena (långsiktigt)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Struktur (Hur kan samarbetet utvecklas)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Identifiera saker som är återkommande, respektive aktuella/tillfälliga ämnen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noProof="0" dirty="0"/>
                        <a:t>Identifiera “andra”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613233"/>
                  </a:ext>
                </a:extLst>
              </a:tr>
            </a:tbl>
          </a:graphicData>
        </a:graphic>
      </p:graphicFrame>
      <p:sp>
        <p:nvSpPr>
          <p:cNvPr id="5" name="Rubrik 1">
            <a:extLst>
              <a:ext uri="{FF2B5EF4-FFF2-40B4-BE49-F238E27FC236}">
                <a16:creationId xmlns:a16="http://schemas.microsoft.com/office/drawing/2014/main" id="{D2A3D739-F9CC-4A98-9BF0-A42FAED707EF}"/>
              </a:ext>
            </a:extLst>
          </p:cNvPr>
          <p:cNvSpPr txBox="1">
            <a:spLocks/>
          </p:cNvSpPr>
          <p:nvPr/>
        </p:nvSpPr>
        <p:spPr>
          <a:xfrm>
            <a:off x="2915816" y="2708920"/>
            <a:ext cx="475252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sv-SE" sz="20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Bikupa: 10 min </a:t>
            </a:r>
            <a:r>
              <a:rPr lang="sv-SE" sz="2000" dirty="0">
                <a:solidFill>
                  <a:srgbClr val="FF0000"/>
                </a:solidFill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snabbt varvet runt!</a:t>
            </a:r>
            <a:endParaRPr lang="sv-SE" sz="2000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55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4B6E4D-9EBC-4AAB-98A2-FEFF329F6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824955"/>
          </a:xfrm>
        </p:spPr>
        <p:txBody>
          <a:bodyPr>
            <a:noAutofit/>
          </a:bodyPr>
          <a:lstStyle/>
          <a:p>
            <a:r>
              <a:rPr lang="sv-SE" sz="3200" dirty="0"/>
              <a:t>Tankar kring kommande dialogmöte och aktiviteter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2A5D51-5443-4D53-82F1-94E18356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2022-10-05</a:t>
            </a:r>
            <a:endParaRPr lang="en-US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635B520-8623-4D93-9F89-F6E42A1F6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>
                <a:ea typeface="Calibri" panose="020F0502020204030204" pitchFamily="34" charset="0"/>
                <a:cs typeface="BrowalliaUPC" panose="020B0604020202020204" pitchFamily="34" charset="-34"/>
                <a:sym typeface="Wingdings" panose="05000000000000000000" pitchFamily="2" charset="2"/>
              </a:rPr>
              <a:t>”Ta med en kompis”</a:t>
            </a:r>
          </a:p>
          <a:p>
            <a:pPr lvl="1"/>
            <a:r>
              <a:rPr lang="sv-SE" sz="2000" dirty="0">
                <a:ea typeface="Calibri" panose="020F0502020204030204" pitchFamily="34" charset="0"/>
                <a:cs typeface="BrowalliaUPC" panose="020B0604020202020204" pitchFamily="34" charset="-34"/>
                <a:sym typeface="Wingdings" panose="05000000000000000000" pitchFamily="2" charset="2"/>
              </a:rPr>
              <a:t>Medlem</a:t>
            </a:r>
          </a:p>
          <a:p>
            <a:pPr lvl="1"/>
            <a:r>
              <a:rPr lang="sv-SE" sz="2000" dirty="0">
                <a:ea typeface="Calibri" panose="020F0502020204030204" pitchFamily="34" charset="0"/>
                <a:cs typeface="BrowalliaUPC" panose="020B0604020202020204" pitchFamily="34" charset="-34"/>
                <a:sym typeface="Wingdings" panose="05000000000000000000" pitchFamily="2" charset="2"/>
              </a:rPr>
              <a:t>Ej medlem</a:t>
            </a:r>
          </a:p>
          <a:p>
            <a:pPr lvl="1"/>
            <a:r>
              <a:rPr lang="sv-SE" sz="2000" dirty="0">
                <a:ea typeface="Calibri" panose="020F0502020204030204" pitchFamily="34" charset="0"/>
                <a:cs typeface="BrowalliaUPC" panose="020B0604020202020204" pitchFamily="34" charset="-34"/>
                <a:sym typeface="Wingdings" panose="05000000000000000000" pitchFamily="2" charset="2"/>
              </a:rPr>
              <a:t>Nu är det läge att bredda gruppen</a:t>
            </a:r>
          </a:p>
          <a:p>
            <a:pPr lvl="1"/>
            <a:r>
              <a:rPr lang="sv-SE" sz="2000" dirty="0">
                <a:ea typeface="Calibri" panose="020F0502020204030204" pitchFamily="34" charset="0"/>
                <a:cs typeface="BrowalliaUPC" panose="020B0604020202020204" pitchFamily="34" charset="-34"/>
                <a:sym typeface="Wingdings" panose="05000000000000000000" pitchFamily="2" charset="2"/>
              </a:rPr>
              <a:t>Alumner, studenter, lärare</a:t>
            </a:r>
          </a:p>
          <a:p>
            <a:r>
              <a:rPr lang="sv-SE" sz="2400" dirty="0">
                <a:ea typeface="Calibri" panose="020F0502020204030204" pitchFamily="34" charset="0"/>
                <a:cs typeface="BrowalliaUPC" panose="020B0604020202020204" pitchFamily="34" charset="-34"/>
                <a:sym typeface="Wingdings" panose="05000000000000000000" pitchFamily="2" charset="2"/>
              </a:rPr>
              <a:t>Lobba för samhällsbyggnadsbranschen </a:t>
            </a:r>
          </a:p>
          <a:p>
            <a:pPr lvl="1"/>
            <a:r>
              <a:rPr lang="sv-SE" sz="2000" dirty="0">
                <a:ea typeface="Calibri" panose="020F0502020204030204" pitchFamily="34" charset="0"/>
                <a:cs typeface="BrowalliaUPC" panose="020B0604020202020204" pitchFamily="34" charset="-34"/>
                <a:sym typeface="Wingdings" panose="05000000000000000000" pitchFamily="2" charset="2"/>
              </a:rPr>
              <a:t>Högstadium  praktiska &amp; teoretiska utbildningar</a:t>
            </a:r>
          </a:p>
          <a:p>
            <a:pPr lvl="1"/>
            <a:r>
              <a:rPr lang="sv-SE" sz="2000" dirty="0">
                <a:ea typeface="Calibri" panose="020F0502020204030204" pitchFamily="34" charset="0"/>
                <a:cs typeface="BrowalliaUPC" panose="020B0604020202020204" pitchFamily="34" charset="-34"/>
                <a:sym typeface="Wingdings" panose="05000000000000000000" pitchFamily="2" charset="2"/>
              </a:rPr>
              <a:t>Gymnasium        teoretiska vidareutbildningar</a:t>
            </a:r>
          </a:p>
          <a:p>
            <a:r>
              <a:rPr lang="sv-SE" sz="2400" dirty="0">
                <a:ea typeface="Calibri" panose="020F0502020204030204" pitchFamily="34" charset="0"/>
                <a:cs typeface="BrowalliaUPC" panose="020B0604020202020204" pitchFamily="34" charset="-34"/>
                <a:sym typeface="Wingdings" panose="05000000000000000000" pitchFamily="2" charset="2"/>
              </a:rPr>
              <a:t>Hållbarhetstemat – hur gå vidare?</a:t>
            </a:r>
            <a:endParaRPr lang="sv-SE" sz="1600" dirty="0">
              <a:latin typeface="Calibri" panose="020F050202020403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b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b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endParaRPr lang="sv-SE" sz="1600" dirty="0">
              <a:latin typeface="Calibri" panose="020F050202020403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endParaRPr lang="sv-SE" dirty="0">
              <a:effectLst/>
            </a:endParaRPr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088D1C6B-6B2B-526A-3FAF-03B097605733}"/>
              </a:ext>
            </a:extLst>
          </p:cNvPr>
          <p:cNvCxnSpPr/>
          <p:nvPr/>
        </p:nvCxnSpPr>
        <p:spPr>
          <a:xfrm>
            <a:off x="2771800" y="4149080"/>
            <a:ext cx="288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831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116404</TotalTime>
  <Words>735</Words>
  <Application>Microsoft Office PowerPoint</Application>
  <PresentationFormat>Bildspel på skärmen (4:3)</PresentationFormat>
  <Paragraphs>109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Palatino Linotype</vt:lpstr>
      <vt:lpstr>Office-tema</vt:lpstr>
      <vt:lpstr>PowerPoint-presentation</vt:lpstr>
      <vt:lpstr>Program</vt:lpstr>
      <vt:lpstr> Byggrådet</vt:lpstr>
      <vt:lpstr>Bikupa 1 (2)</vt:lpstr>
      <vt:lpstr>Bikupa 1 (2) - Resultat</vt:lpstr>
      <vt:lpstr>Bikupa 2 (2)</vt:lpstr>
      <vt:lpstr>Bikupa 2 (2) - Resultat</vt:lpstr>
      <vt:lpstr>Dialogmöte 6: Hur går vi vidare?</vt:lpstr>
      <vt:lpstr>Tankar kring kommande dialogmöte och aktiviteter</vt:lpstr>
      <vt:lpstr>PowerPoint-presentation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Henrik</dc:creator>
  <cp:lastModifiedBy>Madeleine Högberg Olsson</cp:lastModifiedBy>
  <cp:revision>564</cp:revision>
  <dcterms:created xsi:type="dcterms:W3CDTF">2017-11-25T14:28:08Z</dcterms:created>
  <dcterms:modified xsi:type="dcterms:W3CDTF">2022-11-01T14:26:16Z</dcterms:modified>
</cp:coreProperties>
</file>